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2" r:id="rId3"/>
    <p:sldId id="291" r:id="rId4"/>
    <p:sldId id="293" r:id="rId5"/>
    <p:sldId id="294" r:id="rId6"/>
    <p:sldId id="295" r:id="rId7"/>
    <p:sldId id="296" r:id="rId8"/>
    <p:sldId id="298" r:id="rId9"/>
    <p:sldId id="297" r:id="rId10"/>
    <p:sldId id="299" r:id="rId11"/>
    <p:sldId id="300" r:id="rId12"/>
    <p:sldId id="301" r:id="rId13"/>
    <p:sldId id="303" r:id="rId14"/>
    <p:sldId id="304" r:id="rId15"/>
    <p:sldId id="305" r:id="rId16"/>
    <p:sldId id="302" r:id="rId17"/>
    <p:sldId id="306" r:id="rId18"/>
    <p:sldId id="307" r:id="rId19"/>
    <p:sldId id="308" r:id="rId20"/>
    <p:sldId id="309" r:id="rId21"/>
    <p:sldId id="310" r:id="rId22"/>
    <p:sldId id="311" r:id="rId23"/>
    <p:sldId id="312" r:id="rId24"/>
    <p:sldId id="313" r:id="rId25"/>
    <p:sldId id="314" r:id="rId26"/>
    <p:sldId id="316" r:id="rId27"/>
    <p:sldId id="315" r:id="rId28"/>
    <p:sldId id="317" r:id="rId29"/>
    <p:sldId id="318" r:id="rId30"/>
    <p:sldId id="319" r:id="rId31"/>
    <p:sldId id="320" r:id="rId32"/>
    <p:sldId id="322" r:id="rId33"/>
    <p:sldId id="323" r:id="rId34"/>
    <p:sldId id="324" r:id="rId35"/>
  </p:sldIdLst>
  <p:sldSz cx="12192000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без заголовка" id="{0E8B0B4E-52FD-4FFB-ABEB-4E38E0638483}">
          <p14:sldIdLst>
            <p14:sldId id="256"/>
            <p14:sldId id="292"/>
            <p14:sldId id="291"/>
            <p14:sldId id="293"/>
            <p14:sldId id="294"/>
            <p14:sldId id="295"/>
            <p14:sldId id="296"/>
            <p14:sldId id="298"/>
            <p14:sldId id="297"/>
            <p14:sldId id="299"/>
            <p14:sldId id="300"/>
            <p14:sldId id="301"/>
            <p14:sldId id="303"/>
            <p14:sldId id="304"/>
            <p14:sldId id="305"/>
            <p14:sldId id="302"/>
            <p14:sldId id="306"/>
            <p14:sldId id="307"/>
            <p14:sldId id="308"/>
            <p14:sldId id="309"/>
            <p14:sldId id="310"/>
            <p14:sldId id="311"/>
            <p14:sldId id="312"/>
            <p14:sldId id="313"/>
            <p14:sldId id="314"/>
            <p14:sldId id="316"/>
            <p14:sldId id="315"/>
            <p14:sldId id="317"/>
            <p14:sldId id="318"/>
            <p14:sldId id="319"/>
            <p14:sldId id="320"/>
            <p14:sldId id="322"/>
            <p14:sldId id="323"/>
            <p14:sldId id="32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1914" y="8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2D3C759-1A46-4727-90FE-B53C39B212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EB6297EB-32B9-41E8-97D9-4724F0A1BC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221DECEB-74BB-4A50-8C87-0019A0580E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515F6-EB8B-4B94-A119-C8908162404F}" type="datetimeFigureOut">
              <a:rPr lang="ru-RU" smtClean="0"/>
              <a:pPr/>
              <a:t>09.12.2021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E33FDD5D-CEC2-4795-B3E6-96B33ECB3E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4BFD0C7C-D3F5-4171-9495-44D59BC5E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DB2E7-3B8A-4E00-B9E5-6952FB48866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9666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2436454-F5F6-448E-B704-0D1CD21D33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418BCA2E-F053-4E28-A3C8-5BBA8D345C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C8FFE319-CEFC-4D21-B77A-D8EF8790D6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515F6-EB8B-4B94-A119-C8908162404F}" type="datetimeFigureOut">
              <a:rPr lang="ru-RU" smtClean="0"/>
              <a:pPr/>
              <a:t>09.12.2021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E0DB2B70-AD09-467F-9655-E800886E31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E12C0016-156E-4011-BED5-5198FCB46D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DB2E7-3B8A-4E00-B9E5-6952FB48866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1705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077140F1-D5F2-4AFC-B778-D013C290CE3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B5BAE634-CAFF-45EA-A6E9-7F0E553C32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EDEFFB8C-43BC-49CD-AEA1-C7CFCF82FC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515F6-EB8B-4B94-A119-C8908162404F}" type="datetimeFigureOut">
              <a:rPr lang="ru-RU" smtClean="0"/>
              <a:pPr/>
              <a:t>09.12.2021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6C8B04A8-7C29-4D1D-A44E-41D80CF9E6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F08FBC55-58AF-4DA0-84F3-C4BB970029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DB2E7-3B8A-4E00-B9E5-6952FB48866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4865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1FA8D7B-61C0-46E4-8B14-D5C20100BD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6ED3E7D0-972C-42BE-BA04-138E773DF5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3811F90E-ADFF-408B-B99A-81DBF64DBB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515F6-EB8B-4B94-A119-C8908162404F}" type="datetimeFigureOut">
              <a:rPr lang="ru-RU" smtClean="0"/>
              <a:pPr/>
              <a:t>09.12.2021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0CCC4DB3-E6E4-43CB-911A-0DC34C1520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AFAA0169-29F1-458B-9252-19EE3EC4A8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DB2E7-3B8A-4E00-B9E5-6952FB48866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6220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CE61998-8FD5-452E-AAC6-414C8A90A6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6C6D3775-CD2D-4303-B79C-31DE0CE2ED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BB5650F0-EBDC-4119-9951-A9793475E9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515F6-EB8B-4B94-A119-C8908162404F}" type="datetimeFigureOut">
              <a:rPr lang="ru-RU" smtClean="0"/>
              <a:pPr/>
              <a:t>09.12.2021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11478D3A-930A-422E-B7E9-A3F088ACC6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B3EBFD84-01CE-4234-9394-6D619B5E81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DB2E7-3B8A-4E00-B9E5-6952FB48866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3362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0FB8FDD-9BE6-4213-9246-27A0EA80B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49191E9C-7A14-4427-B2E0-648820A94C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572202A9-C99B-475D-AD0E-D1ADB87885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86BD6E88-FA50-46F1-A070-D8D442E8DC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515F6-EB8B-4B94-A119-C8908162404F}" type="datetimeFigureOut">
              <a:rPr lang="ru-RU" smtClean="0"/>
              <a:pPr/>
              <a:t>09.12.2021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F5A47D6C-E5C6-42C1-B90A-DA5271CCDD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E1DF85BF-2056-454D-A0CA-76339E54D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DB2E7-3B8A-4E00-B9E5-6952FB48866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4149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6BD6564-4C4A-4C6D-BB40-C5F26BAEF8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6F5598B1-B64D-4D7F-AF7C-13413CB557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D558DE2E-C46D-4B49-A746-0A01F6B8BF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D4BEC033-BBF4-4F7D-9F7F-7DAD13B99F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6B9336B9-4C31-45BA-AE66-3EA9F0C9B7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0E56F329-B987-43C4-BADF-8742C0FAAC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515F6-EB8B-4B94-A119-C8908162404F}" type="datetimeFigureOut">
              <a:rPr lang="ru-RU" smtClean="0"/>
              <a:pPr/>
              <a:t>09.12.2021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C4DD89B6-9B42-4598-8C00-743BF2F14B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24D05D91-1D5E-455B-9DA6-C808746154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DB2E7-3B8A-4E00-B9E5-6952FB48866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415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C55A9A1-F3A2-4A5A-BBE6-3DB798F7BD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CDFBABD4-8DC0-4812-A16F-7CF4179FAA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515F6-EB8B-4B94-A119-C8908162404F}" type="datetimeFigureOut">
              <a:rPr lang="ru-RU" smtClean="0"/>
              <a:pPr/>
              <a:t>09.12.2021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41B5D39C-678A-4849-9734-7685CAD4F9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171F7171-022A-4B1C-9869-7254A5EBE8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DB2E7-3B8A-4E00-B9E5-6952FB48866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7431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2576ED65-C5AB-485D-AB46-9CCFBF2AF9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515F6-EB8B-4B94-A119-C8908162404F}" type="datetimeFigureOut">
              <a:rPr lang="ru-RU" smtClean="0"/>
              <a:pPr/>
              <a:t>09.12.2021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489F582A-0DA9-4621-B3C1-017B8BBCCB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99F34A14-DC35-47CD-939D-BFA74C7580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DB2E7-3B8A-4E00-B9E5-6952FB48866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2726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29787E8-EF17-424B-962E-D21B0CDC0A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3FEC6CFE-EFC1-43AE-8479-582A2F62E4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2BCF0BA8-5035-4A00-B95D-68DCB3AAFE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7613F633-20C1-4B4F-B3AC-CF9BF6450B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515F6-EB8B-4B94-A119-C8908162404F}" type="datetimeFigureOut">
              <a:rPr lang="ru-RU" smtClean="0"/>
              <a:pPr/>
              <a:t>09.12.2021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BB530B55-C706-4766-A416-834B4E96DD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232CFDE9-F121-4039-BF4F-6E8367F51B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DB2E7-3B8A-4E00-B9E5-6952FB48866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7794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A25CE61-09DF-4E96-8CD9-81D9CEE1A5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08AFD1D8-1C98-4BBE-876D-E6137EE2E3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2FFDF7F0-56CE-4B1A-838E-AA1252BBD1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669B4BAB-73F9-4E30-AA38-73F0EB1383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515F6-EB8B-4B94-A119-C8908162404F}" type="datetimeFigureOut">
              <a:rPr lang="ru-RU" smtClean="0"/>
              <a:pPr/>
              <a:t>09.12.2021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3B495CFC-A96A-4A59-817B-E1EE46A74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48FCBADF-F852-4F6A-964E-6A30E1615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DB2E7-3B8A-4E00-B9E5-6952FB48866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0778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E74AD15-8A87-469B-9723-4AFD957FFD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77B2E649-31DF-41FD-8EFF-A159CFFEF5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A60DFD04-F3AB-43F0-B939-C45BCF4A3F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0515F6-EB8B-4B94-A119-C8908162404F}" type="datetimeFigureOut">
              <a:rPr lang="ru-RU" smtClean="0"/>
              <a:pPr/>
              <a:t>09.12.2021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5B57691F-24D8-4AD1-81D3-8AA087510B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CD2474A8-6B55-4A66-AB05-02EA771799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BDB2E7-3B8A-4E00-B9E5-6952FB48866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1364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andex.ru/clck/jsredir?bu=le38&amp;from=www.yandex.ru;search/;web;;&amp;text=&amp;etext=2034.fHcGJ8QCrIGeihcuXpbdt5g4lJZYy33t3MDJGcq-i4bHj8gj5-G8GW85b3Q4zGQwxyiTBzo1PTHHc1dflzgh9Pid9r6Ln--MjVd0q9Q-mK3dcKAQj6BXRjpNfAHw-RUZXfOV9YaY0jh0YalONuVyug.90d5b91203648c0297dcdc7395cf1fef7fb91f90&amp;uuid=&amp;state=PEtFfuTeVD4jaxywoSUvtB2i7c0_vxGdh55VB9hR14QS1N0NrQgnV16vRuzYFaOEW3sS9ktRehPKDql5OZdKcdyPvtnqWJx7dpQvwOro5IFLY1D_cgDVTaHtYspSjt3k&amp;&amp;cst=AiuY0DBWFJ5wM1vcHtsEOGSr-kQzp5TTlrCbla6dMA4YVnblJ0IwoiZodSrfRJhKfsFMCgeAas9Y1eO0xR9NummhFada9odwuFb8t6q1iu4ftjpaKcOkk8Sl_aSRPuF-nMycQXxDD8KSDjXknxQtv4RwEs2IMpM4xnTrbxFjeySdQfIlgvSFs1ViJUZxzlIKqjo_93HVnwhyLDJAfaeRThRWtLuYD5NJRYbVmidtBQkD9FaWYfMyYditkSoe8D_xX-Uh9hEZftZwd98nbRJM5sJ6b3yhk-19JoeAigN3a3GBmWMGnf4x-GHVshOzYcR9Oh2gzvoiyh-LB32JuznwG7Vg81vfpXDKjKnl59hIsZitZe-DdUyY68lkJaF7Ly5ORlwUv5iiItvlraFx7Xs9v_5ub0R39gNSCjcLKHKWVijeBZzT8H1f2h-Fd84pkMjpe-XK0BK8YAJ4Z_Awu4uo_0QwfH7IlgkMhHO4VSwK1gB-m03Myj0PxRODzTgxt7lE056tJj3iJrnHTQ9aWfjfOJJNtx2T5hB47-kakjuYcUBVQozVLdfRube3d8th-YXwPhsMgMc65MhB4t8PX9KaItZB6H-iLJPs6yx29NDEtMJmaacjGaemjAZQT0x4hq7rMRaO7p5bXg3PXTMFYiv9Ompynby0DGXl2d_vDv8i58kPYwQtIE2lOVeca_LFxxFDrBc3HaaOHSwKv2jXaAhrIw,,&amp;data=UlNrNmk5WktYejR0eWJFYk1LdmtxZ1Q2ZUdTSVVGLVJOMkM4Z3Y5SVlqS1hjYV9wXzBNMzVTeU5MYUdlaGFNb3FzV3pZelQ1c0RHNnpTS1hVTVBXb2xaZUJRaExwV1ZD&amp;sign=fe957cd99733d1968bff26b28f0e3231&amp;keyno=0&amp;b64e=2&amp;ref=orjY4mGPRjlSKyJlbRuxUg7kv3-HD3rXazzUqf4eOhIHyDiGcT5cWWHwgFf5lbLmgQx4vPBJZAjqmqsFeunku7_3_nmG6Glv0ZoSrBBaEyOV2zwClf5S4gkpzijOERmgRQIZlReLRpa-dLVCBpotGzXGB3hgCwDuNWi1VdrpNr9D-S_E5z16-qmxopu6UpqS46yoL-hbYGVpK8eKDkzmH8T7LhZ9IUy0KWY0FjC2ls9_WOYt6KB8m-b7EeDfZBIm7Chq_dNk1z0QGNF6apmg7QIc8SZ5fpeFrg-iHbfbpbNQpjON0t5OeNOge-rKYf2Nhpk_xOyI86UdktVjUJzgaXarq4HkOz2RzXNfz7Riz_ReV0lmHB59Ddk_0ZEt5sgQYdFxZctXoY0m9R6bD9aBZ0q_5CvwTGxrF7cr_14d5fD-FblvSU54QaZLvJC7wfiu&amp;l10n=ru&amp;rp=1&amp;cts=1547705970145&amp;mc=2.2359263506290326&amp;hdtime=8376.7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07AA344-B8CB-4855-8E8A-355DCAF375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1977" y="1893888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ЕГЭ –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2022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/>
            </a:r>
            <a:br>
              <a:rPr lang="ru-RU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</a:b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ЧТО НЕОБХОДИМО ЗНАТЬ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4773DF44-BFEA-46CE-92D1-3ADD831E4F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71750" y="4535488"/>
            <a:ext cx="9144000" cy="1655762"/>
          </a:xfrm>
        </p:spPr>
        <p:txBody>
          <a:bodyPr>
            <a:normAutofit/>
          </a:bodyPr>
          <a:lstStyle/>
          <a:p>
            <a:endParaRPr lang="ru-RU" dirty="0"/>
          </a:p>
          <a:p>
            <a:pPr algn="r"/>
            <a:r>
              <a:rPr lang="ru-RU" b="1" dirty="0" smtClean="0"/>
              <a:t>10</a:t>
            </a:r>
            <a:r>
              <a:rPr lang="ru-RU" b="1" dirty="0" smtClean="0"/>
              <a:t> декабря2021 года</a:t>
            </a:r>
            <a:endParaRPr lang="ru-RU" b="1" dirty="0"/>
          </a:p>
          <a:p>
            <a:pPr algn="r"/>
            <a:r>
              <a:rPr lang="ru-RU" dirty="0"/>
              <a:t>МАОУ Лицей № 2г. Южно-Сахалинска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="" xmlns:a16="http://schemas.microsoft.com/office/drawing/2014/main" id="{5054C265-0146-425F-B045-ECDBB1244849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1"/>
            <a:ext cx="12192000" cy="887768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7337" y="878595"/>
            <a:ext cx="1334640" cy="1437568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6848475" cy="878595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95801" y="9172"/>
            <a:ext cx="7696199" cy="878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5953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725400" cy="715803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19274" y="1166813"/>
            <a:ext cx="10515600" cy="1100138"/>
          </a:xfrm>
        </p:spPr>
        <p:txBody>
          <a:bodyPr/>
          <a:lstStyle/>
          <a:p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ПРОЕКТ </a:t>
            </a: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ОСНОВНОЙ ПЕРИОД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00200" y="2057401"/>
            <a:ext cx="10734674" cy="489108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rgbClr val="C00000"/>
                </a:solidFill>
              </a:rPr>
              <a:t>27 </a:t>
            </a:r>
            <a:r>
              <a:rPr lang="ru-RU" b="1" dirty="0">
                <a:solidFill>
                  <a:srgbClr val="C00000"/>
                </a:solidFill>
              </a:rPr>
              <a:t>мая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(пятница) – география, литература, химия; </a:t>
            </a: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rgbClr val="C00000"/>
                </a:solidFill>
              </a:rPr>
              <a:t>30 </a:t>
            </a:r>
            <a:r>
              <a:rPr lang="ru-RU" b="1" dirty="0">
                <a:solidFill>
                  <a:srgbClr val="C00000"/>
                </a:solidFill>
              </a:rPr>
              <a:t>мая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(понедельник) – русский язык; </a:t>
            </a: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rgbClr val="C00000"/>
                </a:solidFill>
              </a:rPr>
              <a:t>31 </a:t>
            </a:r>
            <a:r>
              <a:rPr lang="ru-RU" b="1" dirty="0">
                <a:solidFill>
                  <a:srgbClr val="C00000"/>
                </a:solidFill>
              </a:rPr>
              <a:t>мая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(вторник) – русский язык; </a:t>
            </a: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rgbClr val="C00000"/>
                </a:solidFill>
              </a:rPr>
              <a:t>2 </a:t>
            </a:r>
            <a:r>
              <a:rPr lang="ru-RU" b="1" dirty="0">
                <a:solidFill>
                  <a:srgbClr val="C00000"/>
                </a:solidFill>
              </a:rPr>
              <a:t>июня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(четверг) – ЕГЭ по математике профильного уровня; </a:t>
            </a: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rgbClr val="C00000"/>
                </a:solidFill>
              </a:rPr>
              <a:t>3 </a:t>
            </a:r>
            <a:r>
              <a:rPr lang="ru-RU" b="1" dirty="0">
                <a:solidFill>
                  <a:srgbClr val="C00000"/>
                </a:solidFill>
              </a:rPr>
              <a:t>июня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(пятница) – ЕГЭ по математике базового уровня; </a:t>
            </a: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rgbClr val="C00000"/>
                </a:solidFill>
              </a:rPr>
              <a:t>6 </a:t>
            </a:r>
            <a:r>
              <a:rPr lang="ru-RU" b="1" dirty="0">
                <a:solidFill>
                  <a:srgbClr val="C00000"/>
                </a:solidFill>
              </a:rPr>
              <a:t>июня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(понедельник) – история, физика; </a:t>
            </a: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rgbClr val="C00000"/>
                </a:solidFill>
              </a:rPr>
              <a:t>9 </a:t>
            </a:r>
            <a:r>
              <a:rPr lang="ru-RU" b="1" dirty="0">
                <a:solidFill>
                  <a:srgbClr val="C00000"/>
                </a:solidFill>
              </a:rPr>
              <a:t>июня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(четверг) – обществознание; </a:t>
            </a: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rgbClr val="C00000"/>
                </a:solidFill>
              </a:rPr>
              <a:t>14 </a:t>
            </a:r>
            <a:r>
              <a:rPr lang="ru-RU" b="1" dirty="0">
                <a:solidFill>
                  <a:srgbClr val="C00000"/>
                </a:solidFill>
              </a:rPr>
              <a:t>июня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(вторник) – иностранные языки (за исключением раздела «Говорение»), биология; </a:t>
            </a: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rgbClr val="C00000"/>
                </a:solidFill>
              </a:rPr>
              <a:t>16 </a:t>
            </a:r>
            <a:r>
              <a:rPr lang="ru-RU" b="1" dirty="0">
                <a:solidFill>
                  <a:srgbClr val="C00000"/>
                </a:solidFill>
              </a:rPr>
              <a:t>июня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(четверг) – иностранные языки (раздел «Говорение»); </a:t>
            </a: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rgbClr val="C00000"/>
                </a:solidFill>
              </a:rPr>
              <a:t>17 </a:t>
            </a:r>
            <a:r>
              <a:rPr lang="ru-RU" b="1" dirty="0">
                <a:solidFill>
                  <a:srgbClr val="C00000"/>
                </a:solidFill>
              </a:rPr>
              <a:t>июня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(пятница) – иностранные языки (раздел «Говорение»); </a:t>
            </a: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rgbClr val="C00000"/>
                </a:solidFill>
              </a:rPr>
              <a:t>20 </a:t>
            </a:r>
            <a:r>
              <a:rPr lang="ru-RU" b="1" dirty="0">
                <a:solidFill>
                  <a:srgbClr val="C00000"/>
                </a:solidFill>
              </a:rPr>
              <a:t>июня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(понедельник) – информатика; </a:t>
            </a: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rgbClr val="C00000"/>
                </a:solidFill>
              </a:rPr>
              <a:t>21 </a:t>
            </a:r>
            <a:r>
              <a:rPr lang="ru-RU" b="1" dirty="0">
                <a:solidFill>
                  <a:srgbClr val="C00000"/>
                </a:solidFill>
              </a:rPr>
              <a:t>июня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(вторник) – информатика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; 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4245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725400" cy="715803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19274" y="1166813"/>
            <a:ext cx="10515600" cy="1100138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ПРОЕКТ </a:t>
            </a: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РЕЗЕРВНЫЕ ДНИ ОСНОВНОГО ПЕРИОДА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90625" y="2597150"/>
            <a:ext cx="11144249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dirty="0">
                <a:solidFill>
                  <a:srgbClr val="C00000"/>
                </a:solidFill>
              </a:rPr>
              <a:t>3 июня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(четверг) – русский язык; </a:t>
            </a: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rgbClr val="C00000"/>
                </a:solidFill>
              </a:rPr>
              <a:t>24 </a:t>
            </a:r>
            <a:r>
              <a:rPr lang="ru-RU" b="1" dirty="0">
                <a:solidFill>
                  <a:srgbClr val="C00000"/>
                </a:solidFill>
              </a:rPr>
              <a:t>июня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(пятница) – ЕГЭ по математике базового уровня, ЕГЭ по математике профильного уровня; </a:t>
            </a: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rgbClr val="C00000"/>
                </a:solidFill>
              </a:rPr>
              <a:t>27 </a:t>
            </a:r>
            <a:r>
              <a:rPr lang="ru-RU" b="1" dirty="0">
                <a:solidFill>
                  <a:srgbClr val="C00000"/>
                </a:solidFill>
              </a:rPr>
              <a:t>июня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(понедельник) – география, литература, иностранные языки (раздел «Говорение»); </a:t>
            </a: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rgbClr val="C00000"/>
                </a:solidFill>
              </a:rPr>
              <a:t>28 </a:t>
            </a:r>
            <a:r>
              <a:rPr lang="ru-RU" b="1" dirty="0">
                <a:solidFill>
                  <a:srgbClr val="C00000"/>
                </a:solidFill>
              </a:rPr>
              <a:t>июня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(вторник) – иностранные языки (за исключением раздела «Говорение»), биология, информатика; </a:t>
            </a: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rgbClr val="C00000"/>
                </a:solidFill>
              </a:rPr>
              <a:t>29 </a:t>
            </a:r>
            <a:r>
              <a:rPr lang="ru-RU" b="1" dirty="0">
                <a:solidFill>
                  <a:srgbClr val="C00000"/>
                </a:solidFill>
              </a:rPr>
              <a:t>июня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(среда) – обществознание, химия; </a:t>
            </a: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rgbClr val="C00000"/>
                </a:solidFill>
              </a:rPr>
              <a:t>30 </a:t>
            </a:r>
            <a:r>
              <a:rPr lang="ru-RU" b="1" dirty="0">
                <a:solidFill>
                  <a:srgbClr val="C00000"/>
                </a:solidFill>
              </a:rPr>
              <a:t>июня</a:t>
            </a:r>
            <a:r>
              <a:rPr lang="ru-RU" dirty="0"/>
              <a:t>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(четверг) – история, физика; </a:t>
            </a: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rgbClr val="C00000"/>
                </a:solidFill>
              </a:rPr>
              <a:t>2 </a:t>
            </a:r>
            <a:r>
              <a:rPr lang="ru-RU" b="1" dirty="0">
                <a:solidFill>
                  <a:srgbClr val="C00000"/>
                </a:solidFill>
              </a:rPr>
              <a:t>июля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(суббота) – по всем учебным предметам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;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8713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725400" cy="715803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19274" y="1166813"/>
            <a:ext cx="10515600" cy="1100138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ПРОЕКТ </a:t>
            </a: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ДОПОЛНИТЕЛЬНЫЙ ПЕРИОД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90625" y="2597150"/>
            <a:ext cx="11144249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b="1" dirty="0">
                <a:solidFill>
                  <a:srgbClr val="C00000"/>
                </a:solidFill>
              </a:rPr>
              <a:t>5 сентября</a:t>
            </a:r>
            <a:r>
              <a:rPr lang="ru-RU" sz="3600" dirty="0"/>
              <a:t> </a:t>
            </a:r>
            <a:r>
              <a:rPr lang="ru-RU" sz="3600" dirty="0">
                <a:solidFill>
                  <a:schemeClr val="accent1">
                    <a:lumMod val="50000"/>
                  </a:schemeClr>
                </a:solidFill>
              </a:rPr>
              <a:t>(понедельник) – ЕГЭ по математике базового уровня; </a:t>
            </a:r>
            <a:endParaRPr lang="ru-RU" sz="36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ru-RU" sz="3600" b="1" dirty="0" smtClean="0">
                <a:solidFill>
                  <a:srgbClr val="C00000"/>
                </a:solidFill>
              </a:rPr>
              <a:t>8 </a:t>
            </a:r>
            <a:r>
              <a:rPr lang="ru-RU" sz="3600" b="1" dirty="0">
                <a:solidFill>
                  <a:srgbClr val="C00000"/>
                </a:solidFill>
              </a:rPr>
              <a:t>сентября </a:t>
            </a:r>
            <a:r>
              <a:rPr lang="ru-RU" sz="3600" dirty="0">
                <a:solidFill>
                  <a:schemeClr val="accent1">
                    <a:lumMod val="50000"/>
                  </a:schemeClr>
                </a:solidFill>
              </a:rPr>
              <a:t>(четверг) – русский язык</a:t>
            </a: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</a:rPr>
              <a:t>.  </a:t>
            </a:r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729173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725400" cy="715803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19274" y="1166813"/>
            <a:ext cx="10515600" cy="110013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ПРОДОЛЖИТЕЛЬНОСТЬ ПРОВЕДЕНИЯ ЕГЭ</a:t>
            </a:r>
            <a:endParaRPr lang="ru-RU" b="1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1574546"/>
              </p:ext>
            </p:extLst>
          </p:nvPr>
        </p:nvGraphicFramePr>
        <p:xfrm>
          <a:off x="1485899" y="2266951"/>
          <a:ext cx="10975976" cy="46689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87988"/>
                <a:gridCol w="5487988"/>
              </a:tblGrid>
              <a:tr h="358676">
                <a:tc>
                  <a:txBody>
                    <a:bodyPr/>
                    <a:lstStyle/>
                    <a:p>
                      <a:r>
                        <a:rPr lang="ru-RU" sz="1800" b="1" dirty="0">
                          <a:solidFill>
                            <a:schemeClr val="bg1"/>
                          </a:solidFill>
                        </a:rPr>
                        <a:t>ПРЕДМЕТ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/>
                        <a:t>ПРОДОЛЖИТЕЛЬНОСТЬ</a:t>
                      </a:r>
                    </a:p>
                  </a:txBody>
                  <a:tcPr/>
                </a:tc>
              </a:tr>
              <a:tr h="358676">
                <a:tc>
                  <a:txBody>
                    <a:bodyPr/>
                    <a:lstStyle/>
                    <a:p>
                      <a:r>
                        <a:rPr lang="ru-RU" sz="1800" b="1" dirty="0">
                          <a:solidFill>
                            <a:srgbClr val="002060"/>
                          </a:solidFill>
                        </a:rPr>
                        <a:t>Русский язык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/>
                        <a:t>3 часа 30 минут</a:t>
                      </a:r>
                    </a:p>
                  </a:txBody>
                  <a:tcPr/>
                </a:tc>
              </a:tr>
              <a:tr h="358676">
                <a:tc>
                  <a:txBody>
                    <a:bodyPr/>
                    <a:lstStyle/>
                    <a:p>
                      <a:r>
                        <a:rPr lang="ru-RU" sz="1800" b="1" dirty="0"/>
                        <a:t>Математика (профиль/база)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/>
                        <a:t>3 часа 55 минут/3 часа</a:t>
                      </a:r>
                    </a:p>
                  </a:txBody>
                  <a:tcPr/>
                </a:tc>
              </a:tr>
              <a:tr h="358676">
                <a:tc>
                  <a:txBody>
                    <a:bodyPr/>
                    <a:lstStyle/>
                    <a:p>
                      <a:r>
                        <a:rPr lang="ru-RU" sz="1800" b="1" dirty="0"/>
                        <a:t>История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/>
                        <a:t>3 часа 55 минут</a:t>
                      </a:r>
                    </a:p>
                  </a:txBody>
                  <a:tcPr/>
                </a:tc>
              </a:tr>
              <a:tr h="358676">
                <a:tc>
                  <a:txBody>
                    <a:bodyPr/>
                    <a:lstStyle/>
                    <a:p>
                      <a:r>
                        <a:rPr lang="ru-RU" sz="1800" b="1" dirty="0"/>
                        <a:t>Обществознание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/>
                        <a:t>3 часа 55 </a:t>
                      </a:r>
                      <a:r>
                        <a:rPr lang="ru-RU" sz="1800" b="1" dirty="0" smtClean="0"/>
                        <a:t>минут</a:t>
                      </a:r>
                      <a:endParaRPr lang="ru-RU" sz="1800" b="1" dirty="0"/>
                    </a:p>
                  </a:txBody>
                  <a:tcPr/>
                </a:tc>
              </a:tr>
              <a:tr h="645616">
                <a:tc>
                  <a:txBody>
                    <a:bodyPr/>
                    <a:lstStyle/>
                    <a:p>
                      <a:r>
                        <a:rPr lang="ru-RU" sz="1800" b="1" dirty="0"/>
                        <a:t>Иностранный </a:t>
                      </a:r>
                      <a:r>
                        <a:rPr lang="ru-RU" sz="1800" b="1" dirty="0" smtClean="0"/>
                        <a:t>язык (кроме</a:t>
                      </a:r>
                      <a:r>
                        <a:rPr lang="ru-RU" sz="1800" b="1" baseline="0" dirty="0" smtClean="0"/>
                        <a:t> «говорения»</a:t>
                      </a:r>
                      <a:r>
                        <a:rPr lang="ru-RU" sz="1800" b="1" dirty="0" smtClean="0"/>
                        <a:t>)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/>
                        <a:t>3 </a:t>
                      </a:r>
                      <a:r>
                        <a:rPr lang="ru-RU" sz="1800" b="1" dirty="0" smtClean="0"/>
                        <a:t>часа  10 минут/3 часа</a:t>
                      </a:r>
                      <a:r>
                        <a:rPr lang="ru-RU" sz="1800" b="1" baseline="-25000" dirty="0" smtClean="0"/>
                        <a:t> </a:t>
                      </a:r>
                      <a:r>
                        <a:rPr lang="ru-RU" sz="1800" b="1" dirty="0" smtClean="0"/>
                        <a:t>+17 минут</a:t>
                      </a:r>
                      <a:endParaRPr lang="ru-RU" sz="1800" b="1" dirty="0"/>
                    </a:p>
                  </a:txBody>
                  <a:tcPr/>
                </a:tc>
              </a:tr>
              <a:tr h="358676">
                <a:tc>
                  <a:txBody>
                    <a:bodyPr/>
                    <a:lstStyle/>
                    <a:p>
                      <a:r>
                        <a:rPr lang="ru-RU" sz="1800" b="1" dirty="0"/>
                        <a:t>Литература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/>
                        <a:t>3 часа 55 минут</a:t>
                      </a:r>
                    </a:p>
                  </a:txBody>
                  <a:tcPr/>
                </a:tc>
              </a:tr>
              <a:tr h="358676">
                <a:tc>
                  <a:txBody>
                    <a:bodyPr/>
                    <a:lstStyle/>
                    <a:p>
                      <a:r>
                        <a:rPr lang="ru-RU" sz="1800" b="1" dirty="0"/>
                        <a:t>Физика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/>
                        <a:t>3 часа 55 минут</a:t>
                      </a:r>
                    </a:p>
                  </a:txBody>
                  <a:tcPr/>
                </a:tc>
              </a:tr>
              <a:tr h="358676">
                <a:tc>
                  <a:txBody>
                    <a:bodyPr/>
                    <a:lstStyle/>
                    <a:p>
                      <a:r>
                        <a:rPr lang="ru-RU" sz="1800" b="1" dirty="0"/>
                        <a:t>Химия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/>
                        <a:t>3 часа 30 минут</a:t>
                      </a:r>
                    </a:p>
                  </a:txBody>
                  <a:tcPr/>
                </a:tc>
              </a:tr>
              <a:tr h="358676">
                <a:tc>
                  <a:txBody>
                    <a:bodyPr/>
                    <a:lstStyle/>
                    <a:p>
                      <a:r>
                        <a:rPr lang="ru-RU" sz="1800" b="1" dirty="0"/>
                        <a:t>География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/>
                        <a:t>3 часа</a:t>
                      </a:r>
                    </a:p>
                  </a:txBody>
                  <a:tcPr/>
                </a:tc>
              </a:tr>
              <a:tr h="358676">
                <a:tc>
                  <a:txBody>
                    <a:bodyPr/>
                    <a:lstStyle/>
                    <a:p>
                      <a:r>
                        <a:rPr lang="ru-RU" sz="1800" b="1" dirty="0"/>
                        <a:t>Биология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/>
                        <a:t>3 часа</a:t>
                      </a:r>
                    </a:p>
                  </a:txBody>
                  <a:tcPr/>
                </a:tc>
              </a:tr>
              <a:tr h="358676">
                <a:tc>
                  <a:txBody>
                    <a:bodyPr/>
                    <a:lstStyle/>
                    <a:p>
                      <a:r>
                        <a:rPr lang="ru-RU" sz="1800" b="1" dirty="0"/>
                        <a:t>информатика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/>
                        <a:t>3 часа 55 минут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5605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725400" cy="715803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19274" y="1166813"/>
            <a:ext cx="10515600" cy="110013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МИНИМАЛЬНОЕ КОЛИЧЕСТВО БАЛЛОВ </a:t>
            </a:r>
            <a:r>
              <a:rPr lang="ru-RU" sz="2700" b="1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ДЛЯ ПОЛУЧЕНИЯ АТТЕСТАТА</a:t>
            </a:r>
            <a:endParaRPr lang="ru-RU" sz="2700" b="1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1949213"/>
              </p:ext>
            </p:extLst>
          </p:nvPr>
        </p:nvGraphicFramePr>
        <p:xfrm>
          <a:off x="1190625" y="2597150"/>
          <a:ext cx="11144250" cy="3139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72125"/>
                <a:gridCol w="557212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>
                          <a:solidFill>
                            <a:schemeClr val="bg1"/>
                          </a:solidFill>
                        </a:rPr>
                        <a:t>ПРЕДМЕТ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>
                          <a:solidFill>
                            <a:schemeClr val="bg1"/>
                          </a:solidFill>
                        </a:rPr>
                        <a:t>КОЛИЧЕСТВО БАЛЛОВ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РУССКИЙ ЯЗЫК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24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МАТЕМАТИКА (ПРОФИЛЬ)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27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МАТЕМАТИКА (БАЗА)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3</a:t>
                      </a:r>
                      <a:r>
                        <a:rPr lang="ru-RU" sz="3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БАЛЛА ПО ПЯТИБАЛЬНОЙ ШКАЛЕ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0877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725400" cy="715803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19274" y="1166813"/>
            <a:ext cx="10515600" cy="1100138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МИНИМАЛЬНОЕ КОЛИЧЕСТВО БАЛЛОВ </a:t>
            </a:r>
            <a:r>
              <a:rPr lang="ru-RU" sz="2700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ДЛЯ </a:t>
            </a:r>
            <a:r>
              <a:rPr lang="ru-RU" sz="2700" b="1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ПОСТУПЛЕНИЯ В </a:t>
            </a: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ВУЗ</a:t>
            </a:r>
            <a:endParaRPr lang="ru-RU" sz="3600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4928713"/>
              </p:ext>
            </p:extLst>
          </p:nvPr>
        </p:nvGraphicFramePr>
        <p:xfrm>
          <a:off x="1190625" y="2597150"/>
          <a:ext cx="11144250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72125"/>
                <a:gridCol w="557212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solidFill>
                            <a:schemeClr val="bg1"/>
                          </a:solidFill>
                        </a:rPr>
                        <a:t>ПРЕДМЕТ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/>
                        <a:t>КОЛИЧЕСТВО БАЛЛОВ (ранее)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2400" b="1" dirty="0">
                          <a:solidFill>
                            <a:srgbClr val="002060"/>
                          </a:solidFill>
                        </a:rPr>
                        <a:t>Русский язык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/>
                        <a:t>36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2400" b="1" dirty="0"/>
                        <a:t>Математика (профиль)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/>
                        <a:t>27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2400" b="1" dirty="0"/>
                        <a:t>Физика, химия, биология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/>
                        <a:t>36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2400" b="1" dirty="0"/>
                        <a:t>Информатика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/>
                        <a:t>40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2400" b="1" dirty="0"/>
                        <a:t>История, литература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/>
                        <a:t>32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2400" b="1" dirty="0"/>
                        <a:t>География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/>
                        <a:t>37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2400" b="1" dirty="0"/>
                        <a:t>Иностранный язык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/>
                        <a:t>22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2400" b="1" dirty="0"/>
                        <a:t>Обществознание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/>
                        <a:t>42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3151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725400" cy="715803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19274" y="1166813"/>
            <a:ext cx="10515600" cy="1100138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РЕГИСТРАЦИЯ НА УЧАСТИЕ В ГИА</a:t>
            </a:r>
            <a:endParaRPr lang="ru-RU" b="1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90625" y="2597150"/>
            <a:ext cx="11144249" cy="4351338"/>
          </a:xfrm>
        </p:spPr>
        <p:txBody>
          <a:bodyPr/>
          <a:lstStyle/>
          <a:p>
            <a:pPr marL="0" lvl="0" indent="0" algn="ctr">
              <a:buNone/>
            </a:pPr>
            <a:r>
              <a:rPr lang="ru-RU" sz="4000" b="1" dirty="0">
                <a:solidFill>
                  <a:srgbClr val="C00000"/>
                </a:solidFill>
                <a:latin typeface="Calibri (Основной текст)"/>
                <a:cs typeface="Times New Roman" panose="02020603050405020304" pitchFamily="18" charset="0"/>
              </a:rPr>
              <a:t>д</a:t>
            </a:r>
            <a:r>
              <a:rPr lang="ru-RU" sz="4000" b="1" dirty="0" smtClean="0">
                <a:solidFill>
                  <a:srgbClr val="C00000"/>
                </a:solidFill>
                <a:latin typeface="Calibri (Основной текст)"/>
                <a:cs typeface="Times New Roman" panose="02020603050405020304" pitchFamily="18" charset="0"/>
              </a:rPr>
              <a:t>о </a:t>
            </a:r>
            <a:r>
              <a:rPr lang="ru-RU" sz="4000" b="1" dirty="0">
                <a:solidFill>
                  <a:srgbClr val="C00000"/>
                </a:solidFill>
                <a:latin typeface="Calibri (Основной текст)"/>
                <a:cs typeface="Times New Roman" panose="02020603050405020304" pitchFamily="18" charset="0"/>
              </a:rPr>
              <a:t>01 октября </a:t>
            </a:r>
            <a:r>
              <a:rPr lang="ru-RU" sz="4000" b="1" dirty="0" smtClean="0">
                <a:solidFill>
                  <a:srgbClr val="C00000"/>
                </a:solidFill>
                <a:latin typeface="Calibri (Основной текст)"/>
                <a:cs typeface="Times New Roman" panose="02020603050405020304" pitchFamily="18" charset="0"/>
              </a:rPr>
              <a:t>2021 </a:t>
            </a:r>
            <a:r>
              <a:rPr lang="ru-RU" sz="4000" b="1" dirty="0">
                <a:solidFill>
                  <a:srgbClr val="C00000"/>
                </a:solidFill>
                <a:latin typeface="Calibri (Основной текст)"/>
                <a:cs typeface="Times New Roman" panose="02020603050405020304" pitchFamily="18" charset="0"/>
              </a:rPr>
              <a:t>года</a:t>
            </a:r>
          </a:p>
          <a:p>
            <a:pPr marL="0" lvl="0" indent="0" algn="ctr">
              <a:buNone/>
            </a:pPr>
            <a:r>
              <a:rPr lang="ru-RU" sz="4000" b="1" dirty="0">
                <a:solidFill>
                  <a:schemeClr val="accent1">
                    <a:lumMod val="50000"/>
                  </a:schemeClr>
                </a:solidFill>
                <a:latin typeface="Calibri (Основной текст)"/>
                <a:cs typeface="Times New Roman" panose="02020603050405020304" pitchFamily="18" charset="0"/>
              </a:rPr>
              <a:t>ВУЗы публикуют перечень предметов вступительных испытаний</a:t>
            </a:r>
          </a:p>
          <a:p>
            <a:pPr marL="0" lvl="0" indent="0" algn="ctr">
              <a:buNone/>
            </a:pPr>
            <a:r>
              <a:rPr lang="ru-RU" sz="4000" b="1" dirty="0">
                <a:solidFill>
                  <a:srgbClr val="C00000"/>
                </a:solidFill>
                <a:latin typeface="Calibri (Основной текст)"/>
                <a:cs typeface="Times New Roman" panose="02020603050405020304" pitchFamily="18" charset="0"/>
              </a:rPr>
              <a:t>01 февраля </a:t>
            </a:r>
            <a:r>
              <a:rPr lang="ru-RU" sz="4000" b="1" dirty="0" smtClean="0">
                <a:solidFill>
                  <a:srgbClr val="C00000"/>
                </a:solidFill>
                <a:latin typeface="Calibri (Основной текст)"/>
                <a:cs typeface="Times New Roman" panose="02020603050405020304" pitchFamily="18" charset="0"/>
              </a:rPr>
              <a:t>2022 </a:t>
            </a:r>
            <a:r>
              <a:rPr lang="ru-RU" sz="4000" b="1" dirty="0">
                <a:solidFill>
                  <a:srgbClr val="C00000"/>
                </a:solidFill>
                <a:latin typeface="Calibri (Основной текст)"/>
                <a:cs typeface="Times New Roman" panose="02020603050405020304" pitchFamily="18" charset="0"/>
              </a:rPr>
              <a:t>года</a:t>
            </a:r>
          </a:p>
          <a:p>
            <a:pPr marL="0" lvl="0" indent="0" algn="ctr">
              <a:buNone/>
            </a:pPr>
            <a:r>
              <a:rPr lang="ru-RU" sz="4000" b="1" dirty="0">
                <a:solidFill>
                  <a:schemeClr val="accent1">
                    <a:lumMod val="50000"/>
                  </a:schemeClr>
                </a:solidFill>
                <a:latin typeface="Calibri (Основной текст)"/>
                <a:cs typeface="Times New Roman" panose="02020603050405020304" pitchFamily="18" charset="0"/>
              </a:rPr>
              <a:t>Последний день внесения изменений в перечень выбранных для прохождения ГИА-11 предметов</a:t>
            </a:r>
          </a:p>
          <a:p>
            <a:pPr marL="0" indent="0">
              <a:buNone/>
            </a:pPr>
            <a:endParaRPr lang="ru-RU" dirty="0">
              <a:latin typeface="Calibri (Основной текст)"/>
            </a:endParaRPr>
          </a:p>
        </p:txBody>
      </p:sp>
    </p:spTree>
    <p:extLst>
      <p:ext uri="{BB962C8B-B14F-4D97-AF65-F5344CB8AC3E}">
        <p14:creationId xmlns:p14="http://schemas.microsoft.com/office/powerpoint/2010/main" val="657434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725400" cy="715803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19274" y="1166813"/>
            <a:ext cx="10515600" cy="1100138"/>
          </a:xfrm>
        </p:spPr>
        <p:txBody>
          <a:bodyPr/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ПРОВЕДЕНИЕ ЭКЗАМЕНА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90625" y="2133600"/>
            <a:ext cx="11144249" cy="481488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3200" b="1" dirty="0" smtClean="0">
                <a:solidFill>
                  <a:srgbClr val="C00000"/>
                </a:solidFill>
                <a:latin typeface="Calibri (Основной текст)"/>
                <a:cs typeface="Times New Roman" panose="02020603050405020304" pitchFamily="18" charset="0"/>
              </a:rPr>
              <a:t>УЧАСТНИК</a:t>
            </a:r>
            <a:r>
              <a:rPr lang="ru-RU" sz="3200" b="1" dirty="0" smtClean="0">
                <a:latin typeface="Calibri (Основной текст)"/>
                <a:cs typeface="Times New Roman" panose="02020603050405020304" pitchFamily="18" charset="0"/>
              </a:rPr>
              <a:t> </a:t>
            </a:r>
          </a:p>
          <a:p>
            <a:pPr marL="0" indent="0" algn="ctr">
              <a:buNone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Calibri (Основной текст)"/>
                <a:cs typeface="Times New Roman" panose="02020603050405020304" pitchFamily="18" charset="0"/>
              </a:rPr>
              <a:t>экзамена должен явиться в ППЭ не менее, чем </a:t>
            </a:r>
          </a:p>
          <a:p>
            <a:pPr marL="0" indent="0" algn="ctr">
              <a:buNone/>
            </a:pPr>
            <a:r>
              <a:rPr lang="ru-RU" b="1" dirty="0" smtClean="0">
                <a:solidFill>
                  <a:srgbClr val="C00000"/>
                </a:solidFill>
                <a:latin typeface="Calibri (Основной текст)"/>
                <a:cs typeface="Times New Roman" panose="02020603050405020304" pitchFamily="18" charset="0"/>
              </a:rPr>
              <a:t>за 45 минут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Calibri (Основной текст)"/>
                <a:cs typeface="Times New Roman" panose="02020603050405020304" pitchFamily="18" charset="0"/>
              </a:rPr>
              <a:t>до начала экзамена</a:t>
            </a:r>
          </a:p>
          <a:p>
            <a:pPr marL="0" indent="0" algn="ctr">
              <a:buNone/>
            </a:pPr>
            <a:r>
              <a:rPr lang="ru-RU" sz="3200" b="1" dirty="0" smtClean="0">
                <a:solidFill>
                  <a:srgbClr val="C00000"/>
                </a:solidFill>
                <a:latin typeface="Calibri (Основной текст)"/>
                <a:cs typeface="Times New Roman" panose="02020603050405020304" pitchFamily="18" charset="0"/>
              </a:rPr>
              <a:t>ВХОД</a:t>
            </a:r>
            <a:r>
              <a:rPr lang="ru-RU" sz="3200" b="1" dirty="0" smtClean="0">
                <a:latin typeface="Calibri (Основной текст)"/>
                <a:cs typeface="Times New Roman" panose="02020603050405020304" pitchFamily="18" charset="0"/>
              </a:rPr>
              <a:t> </a:t>
            </a:r>
          </a:p>
          <a:p>
            <a:pPr marL="0" indent="0" algn="ctr">
              <a:buNone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Calibri (Основной текст)"/>
                <a:cs typeface="Times New Roman" panose="02020603050405020304" pitchFamily="18" charset="0"/>
              </a:rPr>
              <a:t>участников в ППЭ начинается </a:t>
            </a:r>
          </a:p>
          <a:p>
            <a:pPr marL="0" indent="0" algn="ctr">
              <a:buNone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Calibri (Основной текст)"/>
                <a:cs typeface="Times New Roman" panose="02020603050405020304" pitchFamily="18" charset="0"/>
              </a:rPr>
              <a:t>с</a:t>
            </a:r>
            <a:r>
              <a:rPr lang="ru-RU" b="1" dirty="0" smtClean="0">
                <a:latin typeface="Calibri (Основной текст)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solidFill>
                  <a:srgbClr val="C00000"/>
                </a:solidFill>
                <a:latin typeface="Calibri (Основной текст)"/>
                <a:cs typeface="Times New Roman" panose="02020603050405020304" pitchFamily="18" charset="0"/>
              </a:rPr>
              <a:t>09:00 часов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Calibri (Основной текст)"/>
                <a:cs typeface="Times New Roman" panose="02020603050405020304" pitchFamily="18" charset="0"/>
              </a:rPr>
              <a:t>по местному времени</a:t>
            </a:r>
          </a:p>
          <a:p>
            <a:pPr marL="0" indent="0" algn="ctr">
              <a:buNone/>
            </a:pPr>
            <a:r>
              <a:rPr lang="ru-RU" sz="3200" b="1" dirty="0" smtClean="0">
                <a:solidFill>
                  <a:srgbClr val="C00000"/>
                </a:solidFill>
                <a:latin typeface="Calibri (Основной текст)"/>
                <a:cs typeface="Times New Roman" panose="02020603050405020304" pitchFamily="18" charset="0"/>
              </a:rPr>
              <a:t>ДОПУСК</a:t>
            </a:r>
            <a:r>
              <a:rPr lang="ru-RU" sz="3200" b="1" dirty="0" smtClean="0">
                <a:latin typeface="Calibri (Основной текст)"/>
                <a:cs typeface="Times New Roman" panose="02020603050405020304" pitchFamily="18" charset="0"/>
              </a:rPr>
              <a:t> </a:t>
            </a:r>
          </a:p>
          <a:p>
            <a:pPr marL="0" indent="0" algn="ctr">
              <a:buNone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Calibri (Основной текст)"/>
                <a:cs typeface="Times New Roman" panose="02020603050405020304" pitchFamily="18" charset="0"/>
              </a:rPr>
              <a:t>участников экзамена в ППЭ осуществляется</a:t>
            </a:r>
            <a:r>
              <a:rPr lang="ru-RU" b="1" dirty="0" smtClean="0">
                <a:latin typeface="Calibri (Основной текст)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solidFill>
                  <a:srgbClr val="C00000"/>
                </a:solidFill>
                <a:latin typeface="Calibri (Основной текст)"/>
                <a:cs typeface="Times New Roman" panose="02020603050405020304" pitchFamily="18" charset="0"/>
              </a:rPr>
              <a:t>при наличии у него документа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Calibri (Основной текст)"/>
                <a:cs typeface="Times New Roman" panose="02020603050405020304" pitchFamily="18" charset="0"/>
              </a:rPr>
              <a:t>, удостоверяющего его личность и при наличии его в списках распределения в данный ППЭ</a:t>
            </a:r>
            <a:endParaRPr lang="ru-RU" b="1" dirty="0">
              <a:solidFill>
                <a:schemeClr val="accent1">
                  <a:lumMod val="50000"/>
                </a:schemeClr>
              </a:solidFill>
              <a:latin typeface="Calibri (Основной текст)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83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725400" cy="715803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19274" y="1166813"/>
            <a:ext cx="10515600" cy="1100138"/>
          </a:xfrm>
        </p:spPr>
        <p:txBody>
          <a:bodyPr/>
          <a:lstStyle/>
          <a:p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ПРОВЕДЕНИЕ ЭКЗАМЕНА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90625" y="2597150"/>
            <a:ext cx="11144249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ЭКЗАМЕНЫ ПО ВСЕМ УЧЕБНЫМ ПРЕДМЕТАМ НАЧИНАЮТСЯ</a:t>
            </a:r>
            <a:r>
              <a:rPr lang="ru-RU" sz="36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 </a:t>
            </a:r>
          </a:p>
          <a:p>
            <a:pPr marL="0" indent="0" algn="ctr">
              <a:buNone/>
            </a:pPr>
            <a:r>
              <a:rPr lang="ru-RU" sz="36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В 10:00 ЧАСОВ </a:t>
            </a:r>
          </a:p>
          <a:p>
            <a:pPr marL="0" indent="0" algn="ctr">
              <a:buNone/>
            </a:pP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ПО МЕСТНОМУ ВРЕМЕНИ</a:t>
            </a:r>
            <a:endParaRPr lang="ru-RU" sz="3600" b="1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0201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725400" cy="715803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19274" y="1166813"/>
            <a:ext cx="10515600" cy="1100138"/>
          </a:xfrm>
        </p:spPr>
        <p:txBody>
          <a:bodyPr/>
          <a:lstStyle/>
          <a:p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ПРОВЕДЕНИЕ ЭКЗАМЕНА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90625" y="2597150"/>
            <a:ext cx="11144249" cy="4351338"/>
          </a:xfrm>
        </p:spPr>
        <p:txBody>
          <a:bodyPr/>
          <a:lstStyle/>
          <a:p>
            <a:pPr marL="0" indent="0">
              <a:buNone/>
            </a:pPr>
            <a:r>
              <a:rPr lang="ru-RU" b="1" u="sng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день проведения экзамена </a:t>
            </a:r>
            <a:r>
              <a:rPr lang="ru-RU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ЗАПРЕЩАЕТСЯ</a:t>
            </a:r>
            <a:r>
              <a:rPr lang="ru-RU" b="1" u="sng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иметь при себе:</a:t>
            </a: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Уведомление о регистрации на экзамен; </a:t>
            </a: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Средства связи;</a:t>
            </a: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Электронно-вычислительную технику, фото-, аудио-, видеоаппаратуру;</a:t>
            </a: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Справочные материалы, письменные заметки и иные средства хранения и передачи информации</a:t>
            </a:r>
            <a:endParaRPr lang="ru-RU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7886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725400" cy="715803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85950" y="1138237"/>
            <a:ext cx="10515600" cy="1325563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НОРМАТИВНАЯ БАЗА ПРОВЕДЕНИЯ ЕГЭ</a:t>
            </a:r>
            <a:endParaRPr lang="ru-RU" b="1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85950" y="2635250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b="1" dirty="0">
                <a:solidFill>
                  <a:srgbClr val="C00000"/>
                </a:solidFill>
              </a:rPr>
              <a:t>Федеральный закон от 29.12.12г. №273-ФЗ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«Об образовании в Российской Федерации»</a:t>
            </a:r>
          </a:p>
          <a:p>
            <a:pPr algn="just"/>
            <a:r>
              <a:rPr lang="ru-RU" b="1" dirty="0">
                <a:solidFill>
                  <a:srgbClr val="C00000"/>
                </a:solidFill>
              </a:rPr>
              <a:t>Приказ Министерства просвещения Российской Федерации </a:t>
            </a:r>
            <a:r>
              <a:rPr lang="ru-RU" dirty="0">
                <a:solidFill>
                  <a:srgbClr val="002060"/>
                </a:solidFill>
              </a:rPr>
              <a:t>«Об утверждении порядка проведения государственной итоговой  аттестации  по  образовательным программам среднего общего образования»</a:t>
            </a:r>
            <a:r>
              <a:rPr lang="ru-RU" dirty="0"/>
              <a:t>   </a:t>
            </a:r>
            <a:r>
              <a:rPr lang="ru-RU" b="1" dirty="0">
                <a:solidFill>
                  <a:srgbClr val="002060"/>
                </a:solidFill>
              </a:rPr>
              <a:t>от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b="1" dirty="0">
                <a:solidFill>
                  <a:srgbClr val="002060"/>
                </a:solidFill>
              </a:rPr>
              <a:t>07.11.2018 г. </a:t>
            </a:r>
            <a:r>
              <a:rPr lang="ru-RU" dirty="0">
                <a:solidFill>
                  <a:srgbClr val="002060"/>
                </a:solidFill>
              </a:rPr>
              <a:t>№ 190/1512</a:t>
            </a:r>
          </a:p>
          <a:p>
            <a:pPr algn="just"/>
            <a:r>
              <a:rPr lang="ru-RU" b="1" dirty="0">
                <a:solidFill>
                  <a:srgbClr val="C00000"/>
                </a:solidFill>
              </a:rPr>
              <a:t>Распоряжение Министерства образования Сахалинской области </a:t>
            </a:r>
            <a:r>
              <a:rPr lang="ru-RU" dirty="0">
                <a:solidFill>
                  <a:srgbClr val="002060"/>
                </a:solidFill>
              </a:rPr>
              <a:t>«Об </a:t>
            </a:r>
            <a:r>
              <a:rPr lang="ru-RU" dirty="0" smtClean="0">
                <a:solidFill>
                  <a:srgbClr val="002060"/>
                </a:solidFill>
              </a:rPr>
              <a:t>утверждении формы заявления для участия в государственной итоговой аттестации по образовательным программам среднего общего образования» от 29.11.2021 г. № 3.12-1458-р</a:t>
            </a:r>
            <a:endParaRPr lang="ru-RU" dirty="0">
              <a:solidFill>
                <a:srgbClr val="002060"/>
              </a:solidFill>
            </a:endParaRPr>
          </a:p>
          <a:p>
            <a:pPr algn="just"/>
            <a:r>
              <a:rPr lang="ru-RU" b="1" dirty="0">
                <a:solidFill>
                  <a:srgbClr val="002060"/>
                </a:solidFill>
              </a:rPr>
              <a:t>Методические материалы</a:t>
            </a:r>
            <a:r>
              <a:rPr lang="ru-RU" dirty="0">
                <a:solidFill>
                  <a:srgbClr val="002060"/>
                </a:solidFill>
              </a:rPr>
              <a:t>, регламентирующие проведение итогового сочинения (изложения) в </a:t>
            </a:r>
            <a:r>
              <a:rPr lang="ru-RU" dirty="0" smtClean="0">
                <a:solidFill>
                  <a:srgbClr val="002060"/>
                </a:solidFill>
              </a:rPr>
              <a:t>2021-2022 </a:t>
            </a:r>
            <a:r>
              <a:rPr lang="ru-RU" dirty="0">
                <a:solidFill>
                  <a:srgbClr val="002060"/>
                </a:solidFill>
              </a:rPr>
              <a:t>учебном году</a:t>
            </a:r>
            <a:r>
              <a:rPr lang="ru-RU" dirty="0" smtClean="0">
                <a:solidFill>
                  <a:srgbClr val="002060"/>
                </a:solidFill>
              </a:rPr>
              <a:t>: </a:t>
            </a:r>
            <a:r>
              <a:rPr lang="ru-RU" sz="4400" b="1" dirty="0" smtClean="0">
                <a:solidFill>
                  <a:schemeClr val="accent1">
                    <a:lumMod val="75000"/>
                  </a:schemeClr>
                </a:solidFill>
                <a:hlinkClick r:id="rId3"/>
              </a:rPr>
              <a:t>ege.edu.ru</a:t>
            </a:r>
            <a:endParaRPr lang="ru-RU" sz="4400" b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4372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725400" cy="715803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19274" y="1166813"/>
            <a:ext cx="10515600" cy="1100138"/>
          </a:xfrm>
        </p:spPr>
        <p:txBody>
          <a:bodyPr/>
          <a:lstStyle/>
          <a:p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ПРОВЕДЕНИЕ ЭКЗАМЕНА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90625" y="2597150"/>
            <a:ext cx="11144249" cy="4351338"/>
          </a:xfrm>
        </p:spPr>
        <p:txBody>
          <a:bodyPr/>
          <a:lstStyle/>
          <a:p>
            <a:pPr marL="0" indent="0">
              <a:buNone/>
            </a:pPr>
            <a:r>
              <a:rPr lang="ru-RU" b="1" u="sng" dirty="0" smtClean="0">
                <a:solidFill>
                  <a:schemeClr val="accent1">
                    <a:lumMod val="50000"/>
                  </a:schemeClr>
                </a:solidFill>
                <a:latin typeface="Calibri (Основной текст)"/>
                <a:cs typeface="Times New Roman" panose="02020603050405020304" pitchFamily="18" charset="0"/>
              </a:rPr>
              <a:t>Рекомендуется взять с собой:</a:t>
            </a:r>
          </a:p>
          <a:p>
            <a:pPr algn="just"/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Calibri (Основной текст)"/>
                <a:cs typeface="Times New Roman" panose="02020603050405020304" pitchFamily="18" charset="0"/>
              </a:rPr>
              <a:t>Черная </a:t>
            </a:r>
            <a:r>
              <a:rPr lang="ru-RU" b="1" dirty="0" err="1">
                <a:solidFill>
                  <a:schemeClr val="accent1">
                    <a:lumMod val="50000"/>
                  </a:schemeClr>
                </a:solidFill>
                <a:latin typeface="Calibri (Основной текст)"/>
                <a:cs typeface="Times New Roman" panose="02020603050405020304" pitchFamily="18" charset="0"/>
              </a:rPr>
              <a:t>гелевая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Calibri (Основной текст)"/>
                <a:cs typeface="Times New Roman" panose="02020603050405020304" pitchFamily="18" charset="0"/>
              </a:rPr>
              <a:t> или капиллярная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Calibri (Основной текст)"/>
                <a:cs typeface="Times New Roman" panose="02020603050405020304" pitchFamily="18" charset="0"/>
              </a:rPr>
              <a:t>ручка;</a:t>
            </a:r>
            <a:endParaRPr lang="ru-RU" b="1" dirty="0">
              <a:solidFill>
                <a:schemeClr val="accent1">
                  <a:lumMod val="50000"/>
                </a:schemeClr>
              </a:solidFill>
              <a:latin typeface="Calibri (Основной текст)"/>
              <a:cs typeface="Times New Roman" panose="02020603050405020304" pitchFamily="18" charset="0"/>
            </a:endParaRPr>
          </a:p>
          <a:p>
            <a:pPr algn="just"/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Calibri (Основной текст)"/>
                <a:cs typeface="Times New Roman" panose="02020603050405020304" pitchFamily="18" charset="0"/>
              </a:rPr>
              <a:t>Документ, удостоверяющий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Calibri (Основной текст)"/>
                <a:cs typeface="Times New Roman" panose="02020603050405020304" pitchFamily="18" charset="0"/>
              </a:rPr>
              <a:t>личность;</a:t>
            </a:r>
            <a:endParaRPr lang="ru-RU" b="1" dirty="0">
              <a:solidFill>
                <a:schemeClr val="accent1">
                  <a:lumMod val="50000"/>
                </a:schemeClr>
              </a:solidFill>
              <a:latin typeface="Calibri (Основной текст)"/>
              <a:cs typeface="Times New Roman" panose="02020603050405020304" pitchFamily="18" charset="0"/>
            </a:endParaRP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Calibri (Основной текст)"/>
                <a:cs typeface="Times New Roman" panose="02020603050405020304" pitchFamily="18" charset="0"/>
              </a:rPr>
              <a:t>Лекарства и питание (при необходимости);</a:t>
            </a: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Calibri (Основной текст)"/>
                <a:cs typeface="Times New Roman" panose="02020603050405020304" pitchFamily="18" charset="0"/>
              </a:rPr>
              <a:t>Средства обучения и воспитания. Разрешенные для использования на экзамене по отдельным учебным предметам (утвержденными приказом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  <a:latin typeface="Calibri (Основной текст)"/>
                <a:cs typeface="Times New Roman" panose="02020603050405020304" pitchFamily="18" charset="0"/>
              </a:rPr>
              <a:t>Минпросвещения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Calibri (Основной текст)"/>
                <a:cs typeface="Times New Roman" panose="02020603050405020304" pitchFamily="18" charset="0"/>
              </a:rPr>
              <a:t> РФ и ФС по надзору в сфере образования и науки)</a:t>
            </a:r>
          </a:p>
          <a:p>
            <a:endParaRPr lang="ru-RU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5410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725400" cy="715803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19274" y="1166813"/>
            <a:ext cx="10515600" cy="1100138"/>
          </a:xfrm>
        </p:spPr>
        <p:txBody>
          <a:bodyPr/>
          <a:lstStyle/>
          <a:p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ПРОВЕДЕНИЕ ЭКЗАМЕНА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19274" y="2038350"/>
            <a:ext cx="11144249" cy="4351338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ДОПУСКАЕТСЯ использование следующих средств обучения и воспитания: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331376"/>
              </p:ext>
            </p:extLst>
          </p:nvPr>
        </p:nvGraphicFramePr>
        <p:xfrm>
          <a:off x="485774" y="2902903"/>
          <a:ext cx="11849100" cy="3870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24550"/>
                <a:gridCol w="592455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800" b="1" dirty="0">
                          <a:solidFill>
                            <a:schemeClr val="bg1"/>
                          </a:solidFill>
                        </a:rPr>
                        <a:t>ПРЕДМЕТ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/>
                        <a:t>СРЕДСТВА ОБУЧЕНИЯ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b="1" dirty="0">
                          <a:solidFill>
                            <a:srgbClr val="002060"/>
                          </a:solidFill>
                        </a:rPr>
                        <a:t>МАТЕМАТИКА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/>
                        <a:t>ЛИНЕЙКА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b="1" dirty="0"/>
                        <a:t>ФИЗИКА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/>
                        <a:t>ЛИНЕЙКА, НЕПРОГРАММИРУЕМЫЙ КАЛЬКУЛЯТОР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b="1" dirty="0"/>
                        <a:t>ХИМИЯ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/>
                        <a:t>НЕПРОГРАММИРУЕМЫЙ КАЛЬКУЛЯТОР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b="1" dirty="0"/>
                        <a:t>ГЕОГРАФИЯ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/>
                        <a:t>ЛИНЕЙКА, НЕПРОГРАММИРУЕМЫЙ КАЛЬКУЛЯТОР, ТРАНСПОРТИР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2806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725400" cy="715803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19274" y="1166813"/>
            <a:ext cx="10515600" cy="110013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В ДЕНЬ ПРОВЕДЕНИЕ ЭКЗАМЕНА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90625" y="2108200"/>
            <a:ext cx="11144249" cy="4840288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sz="4300" b="1" dirty="0">
                <a:solidFill>
                  <a:srgbClr val="C00000"/>
                </a:solidFill>
                <a:latin typeface="Calibri (Основной текст)"/>
                <a:cs typeface="Times New Roman" panose="02020603050405020304" pitchFamily="18" charset="0"/>
              </a:rPr>
              <a:t>с</a:t>
            </a:r>
            <a:r>
              <a:rPr lang="ru-RU" sz="4300" b="1" dirty="0" smtClean="0">
                <a:solidFill>
                  <a:srgbClr val="C00000"/>
                </a:solidFill>
                <a:latin typeface="Calibri (Основной текст)"/>
                <a:cs typeface="Times New Roman" panose="02020603050405020304" pitchFamily="18" charset="0"/>
              </a:rPr>
              <a:t> 09:50 часов </a:t>
            </a:r>
          </a:p>
          <a:p>
            <a:pPr marL="0" indent="0" algn="ctr">
              <a:buNone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Calibri (Основной текст)"/>
                <a:cs typeface="Times New Roman" panose="02020603050405020304" pitchFamily="18" charset="0"/>
              </a:rPr>
              <a:t>по местному времени для участников проводится первая часть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C00000"/>
                </a:solidFill>
                <a:latin typeface="Calibri (Основной текст)"/>
                <a:cs typeface="Times New Roman" panose="02020603050405020304" pitchFamily="18" charset="0"/>
              </a:rPr>
              <a:t>ИНСТРУКТАЖА</a:t>
            </a:r>
            <a:r>
              <a:rPr lang="ru-RU" b="1" dirty="0" smtClean="0">
                <a:latin typeface="Calibri (Основной текст)"/>
                <a:cs typeface="Times New Roman" panose="02020603050405020304" pitchFamily="18" charset="0"/>
              </a:rPr>
              <a:t>:</a:t>
            </a: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Calibri (Основной текст)"/>
                <a:cs typeface="Times New Roman" panose="02020603050405020304" pitchFamily="18" charset="0"/>
              </a:rPr>
              <a:t>О порядке проведения экзамена;</a:t>
            </a: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Calibri (Основной текст)"/>
                <a:cs typeface="Times New Roman" panose="02020603050405020304" pitchFamily="18" charset="0"/>
              </a:rPr>
              <a:t>О правилах заполнения бланков ЕГЭ и ГВЭ;</a:t>
            </a: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Calibri (Основной текст)"/>
                <a:cs typeface="Times New Roman" panose="02020603050405020304" pitchFamily="18" charset="0"/>
              </a:rPr>
              <a:t>О продолжительности экзамена по соответствующему учебному предмету;</a:t>
            </a: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Calibri (Основной текст)"/>
                <a:cs typeface="Times New Roman" panose="02020603050405020304" pitchFamily="18" charset="0"/>
              </a:rPr>
              <a:t>О порядке и сроках подачи апелляции о нарушении установленного порядка проведения ГИА и о несогласии с выставленными баллами;</a:t>
            </a: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Calibri (Основной текст)"/>
                <a:cs typeface="Times New Roman" panose="02020603050405020304" pitchFamily="18" charset="0"/>
              </a:rPr>
              <a:t>О случаях удаления с экзамена;</a:t>
            </a: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Calibri (Основной текст)"/>
                <a:cs typeface="Times New Roman" panose="02020603050405020304" pitchFamily="18" charset="0"/>
              </a:rPr>
              <a:t>О времени и месте ознакомления с результатами экзамена</a:t>
            </a:r>
          </a:p>
          <a:p>
            <a:endParaRPr lang="ru-RU" b="1" dirty="0">
              <a:solidFill>
                <a:schemeClr val="accent1">
                  <a:lumMod val="50000"/>
                </a:schemeClr>
              </a:solidFill>
              <a:latin typeface="Calibri (Основной текст)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8465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725400" cy="715803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19274" y="1166813"/>
            <a:ext cx="10515600" cy="1100138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В ДЕНЬ ПРОВЕДЕНИЕ ЭКЗАМЕНА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90625" y="2070100"/>
            <a:ext cx="11144249" cy="487838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6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ru-RU" sz="6000" b="1" dirty="0" smtClean="0">
                <a:solidFill>
                  <a:schemeClr val="accent1">
                    <a:lumMod val="50000"/>
                  </a:schemeClr>
                </a:solidFill>
              </a:rPr>
              <a:t>не ранее </a:t>
            </a:r>
            <a:r>
              <a:rPr lang="ru-RU" sz="6000" b="1" dirty="0" smtClean="0">
                <a:solidFill>
                  <a:srgbClr val="C00000"/>
                </a:solidFill>
              </a:rPr>
              <a:t>10:00 часов</a:t>
            </a:r>
          </a:p>
          <a:p>
            <a:pPr marL="0" indent="0">
              <a:buNone/>
            </a:pPr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</a:rPr>
              <a:t>Организатор в аудитории производит печать ЭМ и выдает участникам ГИА полный индивидуальный комплект (ИК)</a:t>
            </a:r>
            <a:endParaRPr lang="ru-RU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4298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725400" cy="715803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19274" y="1166813"/>
            <a:ext cx="10515600" cy="1100138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В ДЕНЬ ПРОВЕДЕНИЕ ЭКЗАМЕНА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90625" y="2597150"/>
            <a:ext cx="11144249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b="1" dirty="0">
                <a:solidFill>
                  <a:schemeClr val="accent1">
                    <a:lumMod val="50000"/>
                  </a:schemeClr>
                </a:solidFill>
                <a:latin typeface="TCalibri (Основной текст)"/>
                <a:cs typeface="Times New Roman" panose="02020603050405020304" pitchFamily="18" charset="0"/>
              </a:rPr>
              <a:t>В продолжительность экзаменов </a:t>
            </a:r>
          </a:p>
          <a:p>
            <a:pPr marL="0" indent="0" algn="ctr">
              <a:buNone/>
            </a:pPr>
            <a:r>
              <a:rPr lang="ru-RU" sz="4000" b="1" dirty="0">
                <a:solidFill>
                  <a:srgbClr val="C00000"/>
                </a:solidFill>
                <a:latin typeface="TCalibri (Основной текст)"/>
                <a:cs typeface="Times New Roman" panose="02020603050405020304" pitchFamily="18" charset="0"/>
              </a:rPr>
              <a:t>не включается </a:t>
            </a:r>
          </a:p>
          <a:p>
            <a:pPr marL="0" indent="0" algn="ctr">
              <a:buNone/>
            </a:pPr>
            <a:r>
              <a:rPr lang="ru-RU" sz="4000" b="1" dirty="0">
                <a:solidFill>
                  <a:schemeClr val="accent1">
                    <a:lumMod val="50000"/>
                  </a:schemeClr>
                </a:solidFill>
                <a:latin typeface="TCalibri (Основной текст)"/>
                <a:cs typeface="Times New Roman" panose="02020603050405020304" pitchFamily="18" charset="0"/>
              </a:rPr>
              <a:t>время, выделенное на подготовительные мероприятия (инструктаж, заполнение регистрационных бланков и т. д.)</a:t>
            </a:r>
          </a:p>
          <a:p>
            <a:pPr marL="0" indent="0">
              <a:buNone/>
            </a:pPr>
            <a:endParaRPr lang="ru-RU" sz="4000" dirty="0">
              <a:solidFill>
                <a:schemeClr val="accent1">
                  <a:lumMod val="50000"/>
                </a:schemeClr>
              </a:solidFill>
              <a:latin typeface="TCalibri (Основной текст)"/>
            </a:endParaRPr>
          </a:p>
        </p:txBody>
      </p:sp>
    </p:spTree>
    <p:extLst>
      <p:ext uri="{BB962C8B-B14F-4D97-AF65-F5344CB8AC3E}">
        <p14:creationId xmlns:p14="http://schemas.microsoft.com/office/powerpoint/2010/main" val="4028847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725400" cy="715803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19274" y="1166813"/>
            <a:ext cx="10515600" cy="1100138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В ДЕНЬ ПРОВЕДЕНИЕ ЭКЗАМЕНА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90625" y="2266951"/>
            <a:ext cx="11144249" cy="4681537"/>
          </a:xfrm>
        </p:spPr>
        <p:txBody>
          <a:bodyPr/>
          <a:lstStyle/>
          <a:p>
            <a:pPr marL="0" indent="0" algn="ctr">
              <a:buNone/>
            </a:pPr>
            <a:r>
              <a:rPr lang="ru-RU" sz="40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ЗАПРЕЩАЕТСЯ!!!</a:t>
            </a:r>
          </a:p>
          <a:p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  <a:latin typeface="Calibri (Основной текст)"/>
                <a:cs typeface="Times New Roman" panose="02020603050405020304" pitchFamily="18" charset="0"/>
              </a:rPr>
              <a:t>Общаться друг с другом;</a:t>
            </a:r>
          </a:p>
          <a:p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  <a:latin typeface="Calibri (Основной текст)"/>
                <a:cs typeface="Times New Roman" panose="02020603050405020304" pitchFamily="18" charset="0"/>
              </a:rPr>
              <a:t>Свободно перемещаться по аудитории и ППЭ;</a:t>
            </a:r>
          </a:p>
          <a:p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  <a:latin typeface="Calibri (Основной текст)"/>
                <a:cs typeface="Times New Roman" panose="02020603050405020304" pitchFamily="18" charset="0"/>
              </a:rPr>
              <a:t>Выходить из аудитории без разрешения организатора;</a:t>
            </a:r>
          </a:p>
          <a:p>
            <a:endParaRPr lang="ru-RU" sz="4000" b="1" dirty="0" smtClean="0">
              <a:solidFill>
                <a:schemeClr val="accent1">
                  <a:lumMod val="50000"/>
                </a:schemeClr>
              </a:solidFill>
              <a:latin typeface="Calibri (Основной текст)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4000" b="1" dirty="0" smtClean="0"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6244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725400" cy="715803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19274" y="1166813"/>
            <a:ext cx="10515600" cy="1100138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4472C4">
                    <a:lumMod val="50000"/>
                  </a:srgbClr>
                </a:solidFill>
                <a:latin typeface="Arial Black" panose="020B0A04020102020204" pitchFamily="34" charset="0"/>
              </a:rPr>
              <a:t>В ДЕНЬ ПРОВЕДЕНИЕ ЭКЗАМЕНА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90625" y="2597150"/>
            <a:ext cx="11144249" cy="4351338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  <a:latin typeface="Calibri (Основной текст)"/>
                <a:cs typeface="Times New Roman" panose="02020603050405020304" pitchFamily="18" charset="0"/>
              </a:rPr>
              <a:t>Участник, </a:t>
            </a:r>
            <a:r>
              <a:rPr lang="ru-RU" sz="4000" b="1" dirty="0" smtClean="0">
                <a:solidFill>
                  <a:srgbClr val="C00000"/>
                </a:solidFill>
                <a:latin typeface="Calibri (Основной текст)"/>
                <a:cs typeface="Times New Roman" panose="02020603050405020304" pitchFamily="18" charset="0"/>
              </a:rPr>
              <a:t>нарушивший порядок </a:t>
            </a:r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  <a:latin typeface="Calibri (Основной текст)"/>
                <a:cs typeface="Times New Roman" panose="02020603050405020304" pitchFamily="18" charset="0"/>
              </a:rPr>
              <a:t>проведения экзамена, удаляется с экзамена</a:t>
            </a:r>
          </a:p>
          <a:p>
            <a:pPr marL="0" indent="0" algn="ctr">
              <a:buNone/>
            </a:pPr>
            <a:endParaRPr lang="ru-RU" sz="4000" b="1" dirty="0" smtClean="0">
              <a:solidFill>
                <a:schemeClr val="accent1">
                  <a:lumMod val="50000"/>
                </a:schemeClr>
              </a:solidFill>
              <a:latin typeface="Calibri (Основной текст)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4000" b="1" dirty="0">
                <a:solidFill>
                  <a:schemeClr val="accent1">
                    <a:lumMod val="50000"/>
                  </a:schemeClr>
                </a:solidFill>
                <a:latin typeface="Calibri (Основной текст)"/>
                <a:cs typeface="Times New Roman" panose="02020603050405020304" pitchFamily="18" charset="0"/>
              </a:rPr>
              <a:t>п</a:t>
            </a:r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  <a:latin typeface="Calibri (Основной текст)"/>
                <a:cs typeface="Times New Roman" panose="02020603050405020304" pitchFamily="18" charset="0"/>
              </a:rPr>
              <a:t>редседатель </a:t>
            </a:r>
            <a:r>
              <a:rPr lang="ru-RU" sz="4000" b="1" dirty="0" smtClean="0">
                <a:solidFill>
                  <a:srgbClr val="C00000"/>
                </a:solidFill>
                <a:latin typeface="Calibri (Основной текст)"/>
                <a:cs typeface="Times New Roman" panose="02020603050405020304" pitchFamily="18" charset="0"/>
              </a:rPr>
              <a:t>ГЭК </a:t>
            </a:r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  <a:latin typeface="Calibri (Основной текст)"/>
                <a:cs typeface="Times New Roman" panose="02020603050405020304" pitchFamily="18" charset="0"/>
              </a:rPr>
              <a:t>принимает решение об аннулировании результатов экзамена у данного участника по соответствующему учебному предмету</a:t>
            </a:r>
          </a:p>
          <a:p>
            <a:pPr marL="0" indent="0" algn="ctr">
              <a:buNone/>
            </a:pPr>
            <a:r>
              <a:rPr lang="ru-RU" sz="4000" b="1" dirty="0">
                <a:solidFill>
                  <a:srgbClr val="C00000"/>
                </a:solidFill>
                <a:highlight>
                  <a:srgbClr val="FFFF00"/>
                </a:highlight>
                <a:latin typeface="Calibri (Основной текст)"/>
                <a:cs typeface="Times New Roman" panose="02020603050405020304" pitchFamily="18" charset="0"/>
              </a:rPr>
              <a:t>Пересдача возможна ТОЛЬКО через год</a:t>
            </a:r>
            <a:r>
              <a:rPr lang="ru-RU" sz="4000" b="1" dirty="0" smtClean="0">
                <a:solidFill>
                  <a:srgbClr val="C00000"/>
                </a:solidFill>
                <a:highlight>
                  <a:srgbClr val="FFFF00"/>
                </a:highlight>
                <a:latin typeface="Calibri (Основной текст)"/>
                <a:cs typeface="Times New Roman" panose="02020603050405020304" pitchFamily="18" charset="0"/>
              </a:rPr>
              <a:t>!</a:t>
            </a:r>
          </a:p>
          <a:p>
            <a:pPr marL="0" indent="0" algn="ctr">
              <a:buNone/>
            </a:pPr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  <a:highlight>
                  <a:srgbClr val="FFFF00"/>
                </a:highlight>
                <a:latin typeface="Calibri (Основной текст)"/>
                <a:cs typeface="Times New Roman" panose="02020603050405020304" pitchFamily="18" charset="0"/>
              </a:rPr>
              <a:t>(в случае аннулирования результатов)</a:t>
            </a:r>
            <a:endParaRPr lang="en-US" sz="4000" b="1" dirty="0">
              <a:solidFill>
                <a:schemeClr val="accent1">
                  <a:lumMod val="50000"/>
                </a:schemeClr>
              </a:solidFill>
              <a:highlight>
                <a:srgbClr val="FFFF00"/>
              </a:highlight>
              <a:latin typeface="Calibri (Основной текст)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4000" b="1" dirty="0">
              <a:solidFill>
                <a:schemeClr val="accent1">
                  <a:lumMod val="50000"/>
                </a:schemeClr>
              </a:solidFill>
              <a:latin typeface="Calibri (Основной текст)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8162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725400" cy="715803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19274" y="1166813"/>
            <a:ext cx="10515600" cy="1100138"/>
          </a:xfrm>
        </p:spPr>
        <p:txBody>
          <a:bodyPr/>
          <a:lstStyle/>
          <a:p>
            <a:r>
              <a:rPr lang="ru-RU" sz="4000" dirty="0">
                <a:solidFill>
                  <a:srgbClr val="4472C4">
                    <a:lumMod val="50000"/>
                  </a:srgbClr>
                </a:solidFill>
                <a:latin typeface="Arial Black" panose="020B0A04020102020204" pitchFamily="34" charset="0"/>
              </a:rPr>
              <a:t>В ДЕНЬ ПРОВЕДЕНИЕ ЭКЗАМЕНА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90625" y="2597150"/>
            <a:ext cx="11144249" cy="435133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4000" b="1" dirty="0">
                <a:solidFill>
                  <a:schemeClr val="accent1">
                    <a:lumMod val="50000"/>
                  </a:schemeClr>
                </a:solidFill>
                <a:latin typeface="Calibri (Основной текст)"/>
                <a:cs typeface="Times New Roman" panose="02020603050405020304" pitchFamily="18" charset="0"/>
              </a:rPr>
              <a:t>Если обучающийся </a:t>
            </a:r>
          </a:p>
          <a:p>
            <a:pPr marL="0" indent="0" algn="ctr">
              <a:buNone/>
            </a:pPr>
            <a:r>
              <a:rPr lang="ru-RU" sz="4000" b="1" dirty="0">
                <a:solidFill>
                  <a:srgbClr val="C00000"/>
                </a:solidFill>
                <a:latin typeface="Calibri (Основной текст)"/>
                <a:cs typeface="Times New Roman" panose="02020603050405020304" pitchFamily="18" charset="0"/>
              </a:rPr>
              <a:t>по состоянию здоровья </a:t>
            </a:r>
          </a:p>
          <a:p>
            <a:pPr marL="0" indent="0" algn="ctr">
              <a:buNone/>
            </a:pPr>
            <a:r>
              <a:rPr lang="ru-RU" sz="4000" b="1" dirty="0">
                <a:solidFill>
                  <a:schemeClr val="accent1">
                    <a:lumMod val="50000"/>
                  </a:schemeClr>
                </a:solidFill>
                <a:latin typeface="Calibri (Основной текст)"/>
                <a:cs typeface="Times New Roman" panose="02020603050405020304" pitchFamily="18" charset="0"/>
              </a:rPr>
              <a:t>не может завершить выполнение экзаменационной работы, то он досрочно покидает аудиторию.</a:t>
            </a:r>
          </a:p>
          <a:p>
            <a:pPr marL="0" indent="0" algn="ctr">
              <a:buNone/>
            </a:pPr>
            <a:r>
              <a:rPr lang="ru-RU" sz="4000" b="1" dirty="0">
                <a:solidFill>
                  <a:schemeClr val="accent1">
                    <a:lumMod val="50000"/>
                  </a:schemeClr>
                </a:solidFill>
                <a:latin typeface="Calibri (Основной текст)"/>
                <a:cs typeface="Times New Roman" panose="02020603050405020304" pitchFamily="18" charset="0"/>
              </a:rPr>
              <a:t>Экзамен может быть пересдан </a:t>
            </a:r>
          </a:p>
          <a:p>
            <a:pPr marL="0" indent="0" algn="ctr">
              <a:buNone/>
            </a:pPr>
            <a:r>
              <a:rPr lang="ru-RU" sz="4000" b="1" dirty="0">
                <a:solidFill>
                  <a:srgbClr val="C00000"/>
                </a:solidFill>
                <a:latin typeface="Calibri (Основной текст)"/>
                <a:cs typeface="Times New Roman" panose="02020603050405020304" pitchFamily="18" charset="0"/>
              </a:rPr>
              <a:t>в резервные дни</a:t>
            </a:r>
            <a:endParaRPr lang="en-US" sz="4000" b="1" dirty="0">
              <a:solidFill>
                <a:srgbClr val="C00000"/>
              </a:solidFill>
              <a:latin typeface="Calibri (Основной текст)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Calibri (Основной текст)"/>
            </a:endParaRPr>
          </a:p>
        </p:txBody>
      </p:sp>
    </p:spTree>
    <p:extLst>
      <p:ext uri="{BB962C8B-B14F-4D97-AF65-F5344CB8AC3E}">
        <p14:creationId xmlns:p14="http://schemas.microsoft.com/office/powerpoint/2010/main" val="2729741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725400" cy="715803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19274" y="1166813"/>
            <a:ext cx="10515600" cy="110013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ОЗНАКОМЛЕНИЕ УЧАСТНИКОВ С РЕЗУЛЬТАТАМИ</a:t>
            </a:r>
            <a:endParaRPr lang="ru-RU" b="1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3201" y="2597150"/>
            <a:ext cx="12131674" cy="4351338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Calibri (Основной текст)"/>
                <a:cs typeface="Times New Roman" panose="02020603050405020304" pitchFamily="18" charset="0"/>
              </a:rPr>
              <a:t>РЕЗУЛЬТАТЫ УТВЕРЖДАЮТСЯ ПРЕДСЕДАТЕЛЕМ ГЭК</a:t>
            </a:r>
          </a:p>
          <a:p>
            <a:pPr marL="0" indent="0" algn="ctr">
              <a:buNone/>
            </a:pPr>
            <a:r>
              <a:rPr lang="ru-RU" sz="3200" b="1" dirty="0">
                <a:solidFill>
                  <a:schemeClr val="accent1">
                    <a:lumMod val="50000"/>
                  </a:schemeClr>
                </a:solidFill>
                <a:latin typeface="Calibri (Основной текст)"/>
                <a:cs typeface="Times New Roman" panose="02020603050405020304" pitchFamily="18" charset="0"/>
              </a:rPr>
              <a:t>При проведении государственной итоговой аттестации в форме ЕГЭ используется </a:t>
            </a:r>
            <a:r>
              <a:rPr lang="ru-RU" sz="3200" b="1" dirty="0">
                <a:solidFill>
                  <a:srgbClr val="C00000"/>
                </a:solidFill>
                <a:latin typeface="Calibri (Основной текст)"/>
                <a:cs typeface="Times New Roman" panose="02020603050405020304" pitchFamily="18" charset="0"/>
              </a:rPr>
              <a:t>стобальная </a:t>
            </a:r>
            <a:r>
              <a:rPr lang="ru-RU" sz="3200" b="1" dirty="0">
                <a:solidFill>
                  <a:schemeClr val="accent1">
                    <a:lumMod val="50000"/>
                  </a:schemeClr>
                </a:solidFill>
                <a:latin typeface="Calibri (Основной текст)"/>
                <a:cs typeface="Times New Roman" panose="02020603050405020304" pitchFamily="18" charset="0"/>
              </a:rPr>
              <a:t>система оценки</a:t>
            </a:r>
          </a:p>
          <a:p>
            <a:pPr marL="0" indent="0" algn="ctr">
              <a:buNone/>
            </a:pPr>
            <a:r>
              <a:rPr lang="ru-RU" sz="3200" b="1" dirty="0">
                <a:solidFill>
                  <a:schemeClr val="accent1">
                    <a:lumMod val="50000"/>
                  </a:schemeClr>
                </a:solidFill>
                <a:latin typeface="Calibri (Основной текст)"/>
                <a:cs typeface="Times New Roman" panose="02020603050405020304" pitchFamily="18" charset="0"/>
              </a:rPr>
              <a:t>Результаты ЕГЭ признаются </a:t>
            </a:r>
            <a:r>
              <a:rPr lang="ru-RU" sz="3200" b="1" dirty="0">
                <a:solidFill>
                  <a:srgbClr val="C00000"/>
                </a:solidFill>
                <a:latin typeface="Calibri (Основной текст)"/>
                <a:cs typeface="Times New Roman" panose="02020603050405020304" pitchFamily="18" charset="0"/>
              </a:rPr>
              <a:t>удовлетворительными </a:t>
            </a:r>
            <a:r>
              <a:rPr lang="ru-RU" sz="3200" b="1" dirty="0">
                <a:solidFill>
                  <a:schemeClr val="accent1">
                    <a:lumMod val="50000"/>
                  </a:schemeClr>
                </a:solidFill>
                <a:latin typeface="Calibri (Основной текст)"/>
                <a:cs typeface="Times New Roman" panose="02020603050405020304" pitchFamily="18" charset="0"/>
              </a:rPr>
              <a:t>в случае, если выпускник по обязательным общеобразовательным предметам (русский язык и математика) набрал </a:t>
            </a:r>
            <a:r>
              <a:rPr lang="ru-RU" sz="3200" b="1" dirty="0">
                <a:solidFill>
                  <a:srgbClr val="C00000"/>
                </a:solidFill>
                <a:latin typeface="Calibri (Основной текст)"/>
                <a:cs typeface="Times New Roman" panose="02020603050405020304" pitchFamily="18" charset="0"/>
              </a:rPr>
              <a:t>количество баллов не ниже минимального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70534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725400" cy="715803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19274" y="1166813"/>
            <a:ext cx="10515600" cy="1100138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ОЗНАКОМЛЕНИЕ УЧАСТНИКОВ С РЕЗУЛЬТАТАМИ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90625" y="2597150"/>
            <a:ext cx="11144249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Calibri (Основной текст)"/>
                <a:cs typeface="Times New Roman" panose="02020603050405020304" pitchFamily="18" charset="0"/>
              </a:rPr>
              <a:t>Результаты ГИА в течение </a:t>
            </a:r>
            <a:r>
              <a:rPr lang="ru-RU" sz="3200" b="1" dirty="0" smtClean="0">
                <a:solidFill>
                  <a:srgbClr val="C00000"/>
                </a:solidFill>
                <a:latin typeface="Calibri (Основной текст)"/>
                <a:cs typeface="Times New Roman" panose="02020603050405020304" pitchFamily="18" charset="0"/>
              </a:rPr>
              <a:t>одного дня 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Calibri (Основной текст)"/>
                <a:cs typeface="Times New Roman" panose="02020603050405020304" pitchFamily="18" charset="0"/>
              </a:rPr>
              <a:t>утверждаются председателем ГЭК</a:t>
            </a:r>
          </a:p>
          <a:p>
            <a:pPr marL="0" indent="0" algn="ctr">
              <a:buNone/>
            </a:pP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Calibri (Основной текст)"/>
                <a:cs typeface="Times New Roman" panose="02020603050405020304" pitchFamily="18" charset="0"/>
              </a:rPr>
              <a:t>Ознакомление участников экзамена с утвержденными результатами экзамена осуществляется </a:t>
            </a:r>
            <a:r>
              <a:rPr lang="ru-RU" sz="3200" b="1" dirty="0" smtClean="0">
                <a:solidFill>
                  <a:srgbClr val="C00000"/>
                </a:solidFill>
                <a:latin typeface="Calibri (Основной текст)"/>
                <a:cs typeface="Times New Roman" panose="02020603050405020304" pitchFamily="18" charset="0"/>
              </a:rPr>
              <a:t>в течение одного рабочего дня со дня их передачи 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Calibri (Основной текст)"/>
                <a:cs typeface="Times New Roman" panose="02020603050405020304" pitchFamily="18" charset="0"/>
              </a:rPr>
              <a:t>в образовательные организации</a:t>
            </a:r>
          </a:p>
          <a:p>
            <a:pPr marL="0" indent="0" algn="ctr">
              <a:buNone/>
            </a:pP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Calibri (Основной текст)"/>
                <a:cs typeface="Times New Roman" panose="02020603050405020304" pitchFamily="18" charset="0"/>
              </a:rPr>
              <a:t>Указанный день считается</a:t>
            </a:r>
            <a:r>
              <a:rPr lang="ru-RU" sz="3200" b="1" dirty="0" smtClean="0">
                <a:latin typeface="Calibri (Основной текст)"/>
                <a:cs typeface="Times New Roman" panose="02020603050405020304" pitchFamily="18" charset="0"/>
              </a:rPr>
              <a:t> </a:t>
            </a:r>
            <a:r>
              <a:rPr lang="ru-RU" sz="3200" b="1" dirty="0" smtClean="0">
                <a:solidFill>
                  <a:srgbClr val="C00000"/>
                </a:solidFill>
                <a:latin typeface="Calibri (Основной текст)"/>
                <a:cs typeface="Times New Roman" panose="02020603050405020304" pitchFamily="18" charset="0"/>
              </a:rPr>
              <a:t>официальным днем 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Calibri (Основной текст)"/>
                <a:cs typeface="Times New Roman" panose="02020603050405020304" pitchFamily="18" charset="0"/>
              </a:rPr>
              <a:t>объявления результатов</a:t>
            </a:r>
            <a:endParaRPr lang="ru-RU" sz="3200" b="1" dirty="0">
              <a:solidFill>
                <a:schemeClr val="accent1">
                  <a:lumMod val="50000"/>
                </a:schemeClr>
              </a:solidFill>
              <a:latin typeface="Calibri (Основной текст)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2883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725400" cy="715803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33575" y="1079500"/>
            <a:ext cx="10515600" cy="1325563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ОБЩИЕ СВЕДЕНИЯ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22400" y="2405063"/>
            <a:ext cx="10515600" cy="4351338"/>
          </a:xfrm>
        </p:spPr>
        <p:txBody>
          <a:bodyPr/>
          <a:lstStyle/>
          <a:p>
            <a:pPr marL="0" lvl="0" indent="0" algn="ctr">
              <a:buNone/>
            </a:pPr>
            <a:r>
              <a:rPr lang="ru-RU" sz="4000" b="1" dirty="0">
                <a:solidFill>
                  <a:schemeClr val="accent1">
                    <a:lumMod val="50000"/>
                  </a:schemeClr>
                </a:solidFill>
                <a:latin typeface="Calibri (Основной текст)"/>
                <a:cs typeface="Times New Roman" panose="02020603050405020304" pitchFamily="18" charset="0"/>
              </a:rPr>
              <a:t>К прохождению ГИА </a:t>
            </a:r>
          </a:p>
          <a:p>
            <a:pPr marL="0" lvl="0" indent="0" algn="ctr">
              <a:buNone/>
            </a:pPr>
            <a:r>
              <a:rPr lang="ru-RU" sz="4000" b="1" dirty="0">
                <a:solidFill>
                  <a:schemeClr val="accent1">
                    <a:lumMod val="50000"/>
                  </a:schemeClr>
                </a:solidFill>
                <a:latin typeface="Calibri (Основной текст)"/>
                <a:cs typeface="Times New Roman" panose="02020603050405020304" pitchFamily="18" charset="0"/>
              </a:rPr>
              <a:t>допускаются </a:t>
            </a:r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  <a:latin typeface="Calibri (Основной текст)"/>
                <a:cs typeface="Times New Roman" panose="02020603050405020304" pitchFamily="18" charset="0"/>
              </a:rPr>
              <a:t>учащиеся,</a:t>
            </a:r>
            <a:endParaRPr lang="ru-RU" sz="4000" b="1" dirty="0">
              <a:solidFill>
                <a:schemeClr val="accent1">
                  <a:lumMod val="50000"/>
                </a:schemeClr>
              </a:solidFill>
              <a:latin typeface="Calibri (Основной текст)"/>
              <a:cs typeface="Times New Roman" panose="02020603050405020304" pitchFamily="18" charset="0"/>
            </a:endParaRPr>
          </a:p>
          <a:p>
            <a:pPr marL="0" lvl="0" indent="0" algn="ctr">
              <a:buNone/>
            </a:pPr>
            <a:r>
              <a:rPr lang="ru-RU" sz="4000" b="1" dirty="0">
                <a:solidFill>
                  <a:srgbClr val="C00000"/>
                </a:solidFill>
                <a:latin typeface="Calibri (Основной текст)"/>
                <a:cs typeface="Times New Roman" panose="02020603050405020304" pitchFamily="18" charset="0"/>
              </a:rPr>
              <a:t>НЕ ИМЕЮЩИЕ</a:t>
            </a:r>
          </a:p>
          <a:p>
            <a:pPr marL="0" lvl="0" indent="0" algn="ctr">
              <a:buNone/>
            </a:pPr>
            <a:r>
              <a:rPr lang="ru-RU" sz="4000" b="1" dirty="0">
                <a:solidFill>
                  <a:schemeClr val="accent1">
                    <a:lumMod val="50000"/>
                  </a:schemeClr>
                </a:solidFill>
                <a:latin typeface="Calibri (Основной текст)"/>
                <a:cs typeface="Times New Roman" panose="02020603050405020304" pitchFamily="18" charset="0"/>
              </a:rPr>
              <a:t>академической задолженности по всем предметам</a:t>
            </a:r>
          </a:p>
          <a:p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3778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725400" cy="715803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19274" y="1166813"/>
            <a:ext cx="10515600" cy="1100138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ОЗНАКОМЛЕНИЕ УЧАСТНИКОВ С РЕЗУЛЬТАТАМИ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90625" y="2597150"/>
            <a:ext cx="11144249" cy="4351338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sz="4800" dirty="0" smtClean="0">
                <a:solidFill>
                  <a:schemeClr val="accent1">
                    <a:lumMod val="50000"/>
                  </a:schemeClr>
                </a:solidFill>
                <a:latin typeface="Calibri (Основной текст)"/>
                <a:cs typeface="Times New Roman" panose="02020603050405020304" pitchFamily="18" charset="0"/>
              </a:rPr>
              <a:t>Результаты ЕГЭ при приеме на обучение по программам бакалавриата и программам специалитета действительны </a:t>
            </a:r>
          </a:p>
          <a:p>
            <a:pPr marL="0" indent="0" algn="ctr">
              <a:buNone/>
            </a:pPr>
            <a:r>
              <a:rPr lang="ru-RU" sz="4800" b="1" dirty="0" smtClean="0">
                <a:solidFill>
                  <a:srgbClr val="C00000"/>
                </a:solidFill>
                <a:latin typeface="Calibri (Основной текст)"/>
                <a:cs typeface="Times New Roman" panose="02020603050405020304" pitchFamily="18" charset="0"/>
              </a:rPr>
              <a:t>4 года</a:t>
            </a:r>
            <a:r>
              <a:rPr lang="ru-RU" sz="4800" b="1" dirty="0" smtClean="0">
                <a:latin typeface="Calibri (Основной текст)"/>
                <a:cs typeface="Times New Roman" panose="02020603050405020304" pitchFamily="18" charset="0"/>
              </a:rPr>
              <a:t>, </a:t>
            </a:r>
          </a:p>
          <a:p>
            <a:pPr marL="0" indent="0" algn="ctr">
              <a:buNone/>
            </a:pPr>
            <a:r>
              <a:rPr lang="ru-RU" sz="4800" dirty="0" smtClean="0">
                <a:solidFill>
                  <a:schemeClr val="accent1">
                    <a:lumMod val="50000"/>
                  </a:schemeClr>
                </a:solidFill>
                <a:latin typeface="Calibri (Основной текст)"/>
                <a:cs typeface="Times New Roman" panose="02020603050405020304" pitchFamily="18" charset="0"/>
              </a:rPr>
              <a:t>следующие за годом получения таких результатов</a:t>
            </a:r>
            <a:endParaRPr lang="ru-RU" sz="4800" dirty="0">
              <a:solidFill>
                <a:schemeClr val="accent1">
                  <a:lumMod val="50000"/>
                </a:schemeClr>
              </a:solidFill>
              <a:latin typeface="Calibri (Основной текст)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1329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725400" cy="715803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19274" y="1166813"/>
            <a:ext cx="10515600" cy="110013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ПРИЕМ И РАССМОТРЕНИЕ АПЕЛЛЯЦИЙ</a:t>
            </a:r>
            <a:endParaRPr lang="ru-RU" b="1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2759071"/>
              </p:ext>
            </p:extLst>
          </p:nvPr>
        </p:nvGraphicFramePr>
        <p:xfrm>
          <a:off x="1673224" y="2266951"/>
          <a:ext cx="10518776" cy="42608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9388"/>
                <a:gridCol w="5259388"/>
              </a:tblGrid>
              <a:tr h="1903180">
                <a:tc>
                  <a:txBody>
                    <a:bodyPr/>
                    <a:lstStyle/>
                    <a:p>
                      <a:r>
                        <a:rPr lang="ru-RU" sz="2800" dirty="0"/>
                        <a:t>О нарушении установленного Порядка проведения экзамена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/>
                        <a:t>В день проведения экзамена по соответствующему предмету, не покидая ППЭ (руководителю ППЭ)</a:t>
                      </a:r>
                    </a:p>
                  </a:txBody>
                  <a:tcPr/>
                </a:tc>
              </a:tr>
              <a:tr h="2357670">
                <a:tc>
                  <a:txBody>
                    <a:bodyPr/>
                    <a:lstStyle/>
                    <a:p>
                      <a:r>
                        <a:rPr lang="ru-RU" sz="2800" b="1" dirty="0"/>
                        <a:t>О несогласии с выставленными баллами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/>
                        <a:t>В течение двух рабочих дней после официального объявления результатов ГИА по соответствующему предмету (директору ОУ)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3561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725400" cy="715803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19274" y="1166813"/>
            <a:ext cx="10515600" cy="1100138"/>
          </a:xfrm>
        </p:spPr>
        <p:txBody>
          <a:bodyPr/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ПОЛУЧЕНИЕ АТТЕСТАТА</a:t>
            </a:r>
            <a:endParaRPr lang="ru-RU" b="1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90625" y="2506662"/>
            <a:ext cx="11144249" cy="4351338"/>
          </a:xfrm>
        </p:spPr>
        <p:txBody>
          <a:bodyPr/>
          <a:lstStyle/>
          <a:p>
            <a:pPr marL="0" indent="0" algn="ctr">
              <a:buNone/>
            </a:pPr>
            <a:r>
              <a:rPr lang="ru-RU" sz="4000" b="1" dirty="0">
                <a:solidFill>
                  <a:schemeClr val="accent1">
                    <a:lumMod val="50000"/>
                  </a:schemeClr>
                </a:solidFill>
                <a:latin typeface="Calibri (Основной текст)"/>
                <a:cs typeface="Times New Roman" panose="02020603050405020304" pitchFamily="18" charset="0"/>
              </a:rPr>
              <a:t>В аттестат выпускнику, получившему удовлетворительные результаты на государственной (итоговой) аттестации, выставляются итоговые отметки, которые определяются как </a:t>
            </a:r>
          </a:p>
          <a:p>
            <a:pPr marL="0" indent="0" algn="ctr">
              <a:buNone/>
            </a:pPr>
            <a:r>
              <a:rPr lang="ru-RU" sz="4000" b="1" dirty="0">
                <a:solidFill>
                  <a:srgbClr val="C00000"/>
                </a:solidFill>
                <a:latin typeface="Calibri (Основной текст)"/>
                <a:cs typeface="Times New Roman" panose="02020603050405020304" pitchFamily="18" charset="0"/>
              </a:rPr>
              <a:t>среднее арифметическое годовых и полугодовых  отметок </a:t>
            </a:r>
            <a:r>
              <a:rPr lang="ru-RU" sz="4000" b="1" dirty="0" smtClean="0">
                <a:solidFill>
                  <a:srgbClr val="C00000"/>
                </a:solidFill>
                <a:latin typeface="Calibri (Основной текст)"/>
                <a:cs typeface="Times New Roman" panose="02020603050405020304" pitchFamily="18" charset="0"/>
              </a:rPr>
              <a:t>за </a:t>
            </a:r>
            <a:r>
              <a:rPr lang="ru-RU" sz="4000" b="1" dirty="0">
                <a:solidFill>
                  <a:srgbClr val="C00000"/>
                </a:solidFill>
                <a:latin typeface="Calibri (Основной текст)"/>
                <a:cs typeface="Times New Roman" panose="02020603050405020304" pitchFamily="18" charset="0"/>
              </a:rPr>
              <a:t>Х, </a:t>
            </a:r>
            <a:r>
              <a:rPr lang="en-US" sz="4000" b="1" dirty="0">
                <a:solidFill>
                  <a:srgbClr val="C00000"/>
                </a:solidFill>
                <a:latin typeface="Calibri (Основной текст)"/>
                <a:cs typeface="Times New Roman" panose="02020603050405020304" pitchFamily="18" charset="0"/>
              </a:rPr>
              <a:t>XI</a:t>
            </a:r>
            <a:r>
              <a:rPr lang="ru-RU" sz="4000" b="1" dirty="0">
                <a:solidFill>
                  <a:srgbClr val="C00000"/>
                </a:solidFill>
                <a:latin typeface="Calibri (Основной текст)"/>
                <a:cs typeface="Times New Roman" panose="02020603050405020304" pitchFamily="18" charset="0"/>
              </a:rPr>
              <a:t> классы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7529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725400" cy="715803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19274" y="1166813"/>
            <a:ext cx="10515600" cy="1100138"/>
          </a:xfrm>
        </p:spPr>
        <p:txBody>
          <a:bodyPr/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ПРАВИЛА ВУЗа</a:t>
            </a:r>
            <a:endParaRPr lang="ru-RU" b="1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90625" y="2266951"/>
            <a:ext cx="11144249" cy="4681537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b="1" u="sng" dirty="0">
                <a:solidFill>
                  <a:schemeClr val="accent1">
                    <a:lumMod val="50000"/>
                  </a:schemeClr>
                </a:solidFill>
                <a:latin typeface="Calibri (Основной текст)"/>
                <a:cs typeface="Times New Roman" panose="02020603050405020304" pitchFamily="18" charset="0"/>
              </a:rPr>
              <a:t>КАК МОЖНО ПОЛУЧИТЬ ДОПОЛНИТЕЛЬНЫЕ </a:t>
            </a:r>
            <a:r>
              <a:rPr lang="ru-RU" b="1" u="sng" dirty="0" smtClean="0">
                <a:solidFill>
                  <a:schemeClr val="accent1">
                    <a:lumMod val="50000"/>
                  </a:schemeClr>
                </a:solidFill>
                <a:latin typeface="Calibri (Основной текст)"/>
                <a:cs typeface="Times New Roman" panose="02020603050405020304" pitchFamily="18" charset="0"/>
              </a:rPr>
              <a:t>БАЛЛЫ</a:t>
            </a:r>
          </a:p>
          <a:p>
            <a:pPr marL="0" indent="0" algn="ctr">
              <a:buNone/>
            </a:pPr>
            <a:endParaRPr lang="ru-RU" b="1" u="sng" dirty="0">
              <a:solidFill>
                <a:schemeClr val="accent1">
                  <a:lumMod val="50000"/>
                </a:schemeClr>
              </a:solidFill>
              <a:latin typeface="Calibri (Основной текст)"/>
              <a:cs typeface="Times New Roman" panose="02020603050405020304" pitchFamily="18" charset="0"/>
            </a:endParaRPr>
          </a:p>
          <a:p>
            <a:pPr algn="just"/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Calibri (Основной текст)"/>
                <a:cs typeface="Times New Roman" panose="02020603050405020304" pitchFamily="18" charset="0"/>
              </a:rPr>
              <a:t>	</a:t>
            </a:r>
            <a:r>
              <a:rPr lang="ru-RU" sz="3200" b="1" dirty="0">
                <a:solidFill>
                  <a:schemeClr val="accent1">
                    <a:lumMod val="50000"/>
                  </a:schemeClr>
                </a:solidFill>
                <a:latin typeface="Calibri (Основной текст)"/>
                <a:cs typeface="Times New Roman" panose="02020603050405020304" pitchFamily="18" charset="0"/>
              </a:rPr>
              <a:t>итоговое сочинение (от 1 до 10 баллов)</a:t>
            </a:r>
          </a:p>
          <a:p>
            <a:pPr algn="just"/>
            <a:r>
              <a:rPr lang="ru-RU" sz="3200" b="1" dirty="0">
                <a:solidFill>
                  <a:schemeClr val="accent1">
                    <a:lumMod val="50000"/>
                  </a:schemeClr>
                </a:solidFill>
                <a:latin typeface="Calibri (Основной текст)"/>
                <a:cs typeface="Times New Roman" panose="02020603050405020304" pitchFamily="18" charset="0"/>
              </a:rPr>
              <a:t>Аттестат с отличием (до 10 баллов)</a:t>
            </a:r>
          </a:p>
          <a:p>
            <a:pPr algn="just"/>
            <a:r>
              <a:rPr lang="ru-RU" sz="3200" b="1" dirty="0">
                <a:solidFill>
                  <a:schemeClr val="accent1">
                    <a:lumMod val="50000"/>
                  </a:schemeClr>
                </a:solidFill>
                <a:latin typeface="Calibri (Основной текст)"/>
                <a:cs typeface="Times New Roman" panose="02020603050405020304" pitchFamily="18" charset="0"/>
              </a:rPr>
              <a:t>Волонтерская деятельность (1 – 2 балла)</a:t>
            </a:r>
          </a:p>
          <a:p>
            <a:pPr algn="just"/>
            <a:r>
              <a:rPr lang="ru-RU" sz="3200" b="1" dirty="0">
                <a:solidFill>
                  <a:schemeClr val="accent1">
                    <a:lumMod val="50000"/>
                  </a:schemeClr>
                </a:solidFill>
                <a:latin typeface="Calibri (Основной текст)"/>
                <a:cs typeface="Times New Roman" panose="02020603050405020304" pitchFamily="18" charset="0"/>
              </a:rPr>
              <a:t>Участие и победы в предметных олимпиадах и творческих конкурсах (до 10 баллов или льготные условия поступления)</a:t>
            </a:r>
          </a:p>
          <a:p>
            <a:pPr algn="just"/>
            <a:r>
              <a:rPr lang="ru-RU" sz="3200" b="1" dirty="0">
                <a:solidFill>
                  <a:schemeClr val="accent1">
                    <a:lumMod val="50000"/>
                  </a:schemeClr>
                </a:solidFill>
                <a:latin typeface="Calibri (Основной текст)"/>
                <a:cs typeface="Times New Roman" panose="02020603050405020304" pitchFamily="18" charset="0"/>
              </a:rPr>
              <a:t>Золотой значок ГТО</a:t>
            </a:r>
            <a:endParaRPr lang="en-US" sz="3200" b="1" dirty="0">
              <a:solidFill>
                <a:schemeClr val="accent1">
                  <a:lumMod val="50000"/>
                </a:schemeClr>
              </a:solidFill>
              <a:latin typeface="Calibri (Основной текст)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solidFill>
                <a:schemeClr val="accent1">
                  <a:lumMod val="50000"/>
                </a:schemeClr>
              </a:solidFill>
              <a:latin typeface="Calibri (Основной текст)"/>
            </a:endParaRPr>
          </a:p>
        </p:txBody>
      </p:sp>
    </p:spTree>
    <p:extLst>
      <p:ext uri="{BB962C8B-B14F-4D97-AF65-F5344CB8AC3E}">
        <p14:creationId xmlns:p14="http://schemas.microsoft.com/office/powerpoint/2010/main" val="514790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725400" cy="715803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6400" y="3173413"/>
            <a:ext cx="10515600" cy="1100138"/>
          </a:xfrm>
        </p:spPr>
        <p:txBody>
          <a:bodyPr/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СПАСИБО ЗА ВНИМАНИЕ!</a:t>
            </a:r>
            <a:endParaRPr lang="ru-RU" b="1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53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725400" cy="715803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6400" y="1100137"/>
            <a:ext cx="10515600" cy="1325563"/>
          </a:xfrm>
        </p:spPr>
        <p:txBody>
          <a:bodyPr/>
          <a:lstStyle/>
          <a:p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ОБЩИЕ СВЕДЕНИЯ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76400" y="2667000"/>
            <a:ext cx="9477375" cy="40719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b="1" dirty="0" smtClean="0">
                <a:solidFill>
                  <a:srgbClr val="C00000"/>
                </a:solidFill>
                <a:latin typeface="Calibri (Основной текст)"/>
                <a:cs typeface="Times New Roman" panose="02020603050405020304" pitchFamily="18" charset="0"/>
              </a:rPr>
              <a:t>ГИА </a:t>
            </a:r>
            <a:r>
              <a:rPr lang="ru-RU" sz="4000" b="1" dirty="0">
                <a:solidFill>
                  <a:srgbClr val="C00000"/>
                </a:solidFill>
                <a:latin typeface="Calibri (Основной текст)"/>
                <a:cs typeface="Times New Roman" panose="02020603050405020304" pitchFamily="18" charset="0"/>
              </a:rPr>
              <a:t>- 11 проводится:</a:t>
            </a:r>
          </a:p>
          <a:p>
            <a:pPr algn="just"/>
            <a:r>
              <a:rPr lang="ru-RU" sz="4000" b="1" dirty="0">
                <a:solidFill>
                  <a:schemeClr val="accent1">
                    <a:lumMod val="50000"/>
                  </a:schemeClr>
                </a:solidFill>
                <a:latin typeface="Calibri (Основной текст)"/>
                <a:cs typeface="Times New Roman" panose="02020603050405020304" pitchFamily="18" charset="0"/>
              </a:rPr>
              <a:t>в</a:t>
            </a:r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  <a:latin typeface="Calibri (Основной текст)"/>
                <a:cs typeface="Times New Roman" panose="02020603050405020304" pitchFamily="18" charset="0"/>
              </a:rPr>
              <a:t> </a:t>
            </a:r>
            <a:r>
              <a:rPr lang="ru-RU" sz="4000" b="1" dirty="0">
                <a:solidFill>
                  <a:schemeClr val="accent1">
                    <a:lumMod val="50000"/>
                  </a:schemeClr>
                </a:solidFill>
                <a:latin typeface="Calibri (Основной текст)"/>
                <a:cs typeface="Times New Roman" panose="02020603050405020304" pitchFamily="18" charset="0"/>
              </a:rPr>
              <a:t>форме ЕГЭ;</a:t>
            </a:r>
          </a:p>
          <a:p>
            <a:pPr algn="just"/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  <a:latin typeface="Calibri (Основной текст)"/>
                <a:cs typeface="Times New Roman" panose="02020603050405020304" pitchFamily="18" charset="0"/>
              </a:rPr>
              <a:t>в </a:t>
            </a:r>
            <a:r>
              <a:rPr lang="ru-RU" sz="4000" b="1" dirty="0">
                <a:solidFill>
                  <a:schemeClr val="accent1">
                    <a:lumMod val="50000"/>
                  </a:schemeClr>
                </a:solidFill>
                <a:latin typeface="Calibri (Основной текст)"/>
                <a:cs typeface="Times New Roman" panose="02020603050405020304" pitchFamily="18" charset="0"/>
              </a:rPr>
              <a:t>форме ГВЭ;</a:t>
            </a:r>
          </a:p>
          <a:p>
            <a:pPr marL="0" indent="0">
              <a:buNone/>
            </a:pPr>
            <a:endParaRPr lang="ru-RU" sz="4000" dirty="0">
              <a:latin typeface="Calibri (Основной текст)"/>
            </a:endParaRPr>
          </a:p>
        </p:txBody>
      </p:sp>
    </p:spTree>
    <p:extLst>
      <p:ext uri="{BB962C8B-B14F-4D97-AF65-F5344CB8AC3E}">
        <p14:creationId xmlns:p14="http://schemas.microsoft.com/office/powerpoint/2010/main" val="1986415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725400" cy="715803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19274" y="1166813"/>
            <a:ext cx="10515600" cy="1100138"/>
          </a:xfrm>
        </p:spPr>
        <p:txBody>
          <a:bodyPr/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ОБЩИЕ СВЕДЕНИЯ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43025" y="2149475"/>
            <a:ext cx="10991849" cy="43513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4000" b="1" dirty="0">
                <a:solidFill>
                  <a:srgbClr val="C00000"/>
                </a:solidFill>
              </a:rPr>
              <a:t>ОБЯЗАТЕЛЬНЫЕ УЧЕБНЫЕ ПРЕДМЕТЫ:</a:t>
            </a:r>
          </a:p>
          <a:p>
            <a:pPr marL="0" indent="0" algn="ctr">
              <a:buNone/>
            </a:pPr>
            <a:r>
              <a:rPr lang="ru-RU" sz="4000" b="1" dirty="0">
                <a:solidFill>
                  <a:schemeClr val="accent1">
                    <a:lumMod val="50000"/>
                  </a:schemeClr>
                </a:solidFill>
              </a:rPr>
              <a:t>русский язык и математика</a:t>
            </a:r>
          </a:p>
          <a:p>
            <a:pPr marL="0" indent="0" algn="ctr">
              <a:buNone/>
            </a:pPr>
            <a:r>
              <a:rPr lang="ru-RU" sz="4000" b="1" dirty="0">
                <a:solidFill>
                  <a:schemeClr val="accent1">
                    <a:lumMod val="50000"/>
                  </a:schemeClr>
                </a:solidFill>
              </a:rPr>
              <a:t>+</a:t>
            </a:r>
          </a:p>
          <a:p>
            <a:pPr marL="0" indent="0" algn="ctr">
              <a:buNone/>
            </a:pPr>
            <a:r>
              <a:rPr lang="ru-RU" sz="4000" b="1" dirty="0">
                <a:solidFill>
                  <a:srgbClr val="C00000"/>
                </a:solidFill>
              </a:rPr>
              <a:t>предметы по выбору</a:t>
            </a:r>
          </a:p>
          <a:p>
            <a:pPr marL="0" indent="0" algn="ctr">
              <a:buNone/>
            </a:pPr>
            <a:r>
              <a:rPr lang="ru-RU" sz="4000" b="1" dirty="0">
                <a:solidFill>
                  <a:schemeClr val="accent1">
                    <a:lumMod val="50000"/>
                  </a:schemeClr>
                </a:solidFill>
              </a:rPr>
              <a:t>литература, физика, химия, биология, география, история, обществознание, иностранный язык, информатика и ИКТ</a:t>
            </a:r>
          </a:p>
          <a:p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221128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725400" cy="715803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19274" y="1166813"/>
            <a:ext cx="10515600" cy="1100138"/>
          </a:xfrm>
        </p:spPr>
        <p:txBody>
          <a:bodyPr/>
          <a:lstStyle/>
          <a:p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ОБЩИЕ СВЕДЕНИЯ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90625" y="2597150"/>
            <a:ext cx="11144249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b="1" dirty="0">
                <a:solidFill>
                  <a:srgbClr val="C00000"/>
                </a:solidFill>
                <a:latin typeface="Calibri (Основной текст)"/>
                <a:cs typeface="Times New Roman" panose="02020603050405020304" pitchFamily="18" charset="0"/>
              </a:rPr>
              <a:t>ЕГЭ ПО МАТЕМАТИКЕ</a:t>
            </a:r>
          </a:p>
          <a:p>
            <a:pPr marL="0" indent="0" algn="ctr">
              <a:buNone/>
            </a:pPr>
            <a:r>
              <a:rPr lang="ru-RU" sz="4000" b="1" dirty="0">
                <a:solidFill>
                  <a:schemeClr val="accent1">
                    <a:lumMod val="50000"/>
                  </a:schemeClr>
                </a:solidFill>
                <a:latin typeface="Calibri (Основной текст)"/>
                <a:cs typeface="Times New Roman" panose="02020603050405020304" pitchFamily="18" charset="0"/>
              </a:rPr>
              <a:t>проводится по двум уровням:</a:t>
            </a:r>
          </a:p>
          <a:p>
            <a:pPr marL="0" indent="0" algn="ctr">
              <a:buNone/>
            </a:pPr>
            <a:endParaRPr lang="ru-RU" sz="4000" b="1" dirty="0">
              <a:solidFill>
                <a:schemeClr val="accent1">
                  <a:lumMod val="50000"/>
                </a:schemeClr>
              </a:solidFill>
              <a:latin typeface="Calibri (Основной текст)"/>
              <a:cs typeface="Times New Roman" panose="02020603050405020304" pitchFamily="18" charset="0"/>
            </a:endParaRPr>
          </a:p>
          <a:p>
            <a:pPr marL="514350" indent="-514350" algn="just">
              <a:buAutoNum type="arabicPeriod"/>
            </a:pPr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  <a:latin typeface="Calibri (Основной текст)"/>
                <a:cs typeface="Times New Roman" panose="02020603050405020304" pitchFamily="18" charset="0"/>
              </a:rPr>
              <a:t>ЕГЭ </a:t>
            </a:r>
            <a:r>
              <a:rPr lang="ru-RU" sz="4000" b="1" dirty="0">
                <a:solidFill>
                  <a:schemeClr val="accent1">
                    <a:lumMod val="50000"/>
                  </a:schemeClr>
                </a:solidFill>
                <a:latin typeface="Calibri (Основной текст)"/>
                <a:cs typeface="Times New Roman" panose="02020603050405020304" pitchFamily="18" charset="0"/>
              </a:rPr>
              <a:t>по математике базового </a:t>
            </a:r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  <a:latin typeface="Calibri (Основной текст)"/>
                <a:cs typeface="Times New Roman" panose="02020603050405020304" pitchFamily="18" charset="0"/>
              </a:rPr>
              <a:t>уровня;</a:t>
            </a:r>
            <a:endParaRPr lang="ru-RU" sz="4000" b="1" dirty="0">
              <a:solidFill>
                <a:schemeClr val="accent1">
                  <a:lumMod val="50000"/>
                </a:schemeClr>
              </a:solidFill>
              <a:latin typeface="Calibri (Основной текст)"/>
              <a:cs typeface="Times New Roman" panose="02020603050405020304" pitchFamily="18" charset="0"/>
            </a:endParaRPr>
          </a:p>
          <a:p>
            <a:pPr marL="514350" indent="-514350" algn="just">
              <a:buAutoNum type="arabicPeriod"/>
            </a:pPr>
            <a:r>
              <a:rPr lang="ru-RU" sz="4000" b="1" dirty="0">
                <a:solidFill>
                  <a:schemeClr val="accent1">
                    <a:lumMod val="50000"/>
                  </a:schemeClr>
                </a:solidFill>
                <a:latin typeface="Calibri (Основной текст)"/>
                <a:cs typeface="Times New Roman" panose="02020603050405020304" pitchFamily="18" charset="0"/>
              </a:rPr>
              <a:t>ЕГЭ по математике профильного уровня</a:t>
            </a:r>
          </a:p>
          <a:p>
            <a:pPr marL="0" indent="0">
              <a:buNone/>
            </a:pPr>
            <a:endParaRPr lang="ru-RU" sz="4000" b="1" dirty="0">
              <a:latin typeface="Calibri (Основной текст)"/>
            </a:endParaRPr>
          </a:p>
        </p:txBody>
      </p:sp>
    </p:spTree>
    <p:extLst>
      <p:ext uri="{BB962C8B-B14F-4D97-AF65-F5344CB8AC3E}">
        <p14:creationId xmlns:p14="http://schemas.microsoft.com/office/powerpoint/2010/main" val="1897650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725400" cy="715803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19274" y="1166813"/>
            <a:ext cx="10515600" cy="1100138"/>
          </a:xfrm>
        </p:spPr>
        <p:txBody>
          <a:bodyPr/>
          <a:lstStyle/>
          <a:p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ОБЩИЕ СВЕДЕНИЯ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2100" y="2397125"/>
            <a:ext cx="12042775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b="1" dirty="0">
                <a:solidFill>
                  <a:srgbClr val="C00000"/>
                </a:solidFill>
                <a:latin typeface="Calibri (Основной текст)"/>
                <a:cs typeface="Times New Roman" panose="02020603050405020304" pitchFamily="18" charset="0"/>
              </a:rPr>
              <a:t>Удовлетворительные результаты</a:t>
            </a:r>
          </a:p>
          <a:p>
            <a:pPr marL="0" indent="0" algn="ctr">
              <a:buNone/>
            </a:pPr>
            <a:r>
              <a:rPr lang="ru-RU" sz="4000" b="1" dirty="0">
                <a:solidFill>
                  <a:schemeClr val="accent1">
                    <a:lumMod val="50000"/>
                  </a:schemeClr>
                </a:solidFill>
                <a:latin typeface="Calibri (Основной текст)"/>
                <a:cs typeface="Times New Roman" panose="02020603050405020304" pitchFamily="18" charset="0"/>
              </a:rPr>
              <a:t>Государственной итоговой аттестации</a:t>
            </a:r>
          </a:p>
          <a:p>
            <a:pPr marL="0" indent="0" algn="ctr">
              <a:buNone/>
            </a:pPr>
            <a:r>
              <a:rPr lang="ru-RU" sz="4000" b="1" dirty="0">
                <a:solidFill>
                  <a:srgbClr val="C00000"/>
                </a:solidFill>
                <a:latin typeface="Calibri (Основной текст)"/>
                <a:cs typeface="Times New Roman" panose="02020603050405020304" pitchFamily="18" charset="0"/>
              </a:rPr>
              <a:t>по русскому языку </a:t>
            </a:r>
            <a:r>
              <a:rPr lang="ru-RU" sz="4000" b="1" dirty="0" smtClean="0">
                <a:solidFill>
                  <a:srgbClr val="C00000"/>
                </a:solidFill>
                <a:latin typeface="Calibri (Основной текст)"/>
                <a:cs typeface="Times New Roman" panose="02020603050405020304" pitchFamily="18" charset="0"/>
              </a:rPr>
              <a:t>и математике (Б и П)– </a:t>
            </a:r>
            <a:r>
              <a:rPr lang="ru-RU" sz="4000" b="1" dirty="0">
                <a:solidFill>
                  <a:srgbClr val="C00000"/>
                </a:solidFill>
                <a:latin typeface="Calibri (Основной текст)"/>
                <a:cs typeface="Times New Roman" panose="02020603050405020304" pitchFamily="18" charset="0"/>
              </a:rPr>
              <a:t>ЕГЭ;</a:t>
            </a:r>
          </a:p>
          <a:p>
            <a:pPr marL="0" indent="0" algn="ctr">
              <a:buNone/>
            </a:pPr>
            <a:r>
              <a:rPr lang="ru-RU" sz="4000" b="1" dirty="0">
                <a:solidFill>
                  <a:srgbClr val="C00000"/>
                </a:solidFill>
                <a:latin typeface="Calibri (Основной текст)"/>
                <a:cs typeface="Times New Roman" panose="02020603050405020304" pitchFamily="18" charset="0"/>
              </a:rPr>
              <a:t>по русскому языку и математике </a:t>
            </a:r>
            <a:r>
              <a:rPr lang="ru-RU" sz="4000" b="1" dirty="0" smtClean="0">
                <a:solidFill>
                  <a:srgbClr val="C00000"/>
                </a:solidFill>
                <a:latin typeface="Calibri (Основной текст)"/>
                <a:cs typeface="Times New Roman" panose="02020603050405020304" pitchFamily="18" charset="0"/>
              </a:rPr>
              <a:t>– ГВЭ</a:t>
            </a:r>
          </a:p>
          <a:p>
            <a:pPr marL="0" indent="0" algn="ctr">
              <a:buNone/>
            </a:pPr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  <a:latin typeface="Calibri (Основной текст)"/>
                <a:cs typeface="Times New Roman" panose="02020603050405020304" pitchFamily="18" charset="0"/>
              </a:rPr>
              <a:t>являются </a:t>
            </a:r>
            <a:r>
              <a:rPr lang="ru-RU" sz="4000" b="1" dirty="0">
                <a:solidFill>
                  <a:schemeClr val="accent1">
                    <a:lumMod val="50000"/>
                  </a:schemeClr>
                </a:solidFill>
                <a:latin typeface="Calibri (Основной текст)"/>
                <a:cs typeface="Times New Roman" panose="02020603050405020304" pitchFamily="18" charset="0"/>
              </a:rPr>
              <a:t>основанием выдачи аттестата о среднем </a:t>
            </a:r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  <a:latin typeface="Calibri (Основной текст)"/>
                <a:cs typeface="Times New Roman" panose="02020603050405020304" pitchFamily="18" charset="0"/>
              </a:rPr>
              <a:t>общем </a:t>
            </a:r>
            <a:r>
              <a:rPr lang="ru-RU" sz="4000" b="1" dirty="0">
                <a:solidFill>
                  <a:schemeClr val="accent1">
                    <a:lumMod val="50000"/>
                  </a:schemeClr>
                </a:solidFill>
                <a:latin typeface="Calibri (Основной текст)"/>
                <a:cs typeface="Times New Roman" panose="02020603050405020304" pitchFamily="18" charset="0"/>
              </a:rPr>
              <a:t>образовании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28077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725400" cy="715803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19274" y="1166813"/>
            <a:ext cx="10515600" cy="1100138"/>
          </a:xfrm>
        </p:spPr>
        <p:txBody>
          <a:bodyPr>
            <a:noAutofit/>
          </a:bodyPr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СРОКИ ПРОВЕДЕНИЯ ЭКЗАМЕНОВ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90625" y="2597150"/>
            <a:ext cx="11144249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Calibri (Основной текст)"/>
                <a:cs typeface="Times New Roman" panose="02020603050405020304" pitchFamily="18" charset="0"/>
              </a:rPr>
              <a:t>Единое расписание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alibri (Основной текст)"/>
                <a:cs typeface="Times New Roman" panose="02020603050405020304" pitchFamily="18" charset="0"/>
              </a:rPr>
              <a:t>экзаменов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Calibri (Основной текст)"/>
                <a:cs typeface="Times New Roman" panose="02020603050405020304" pitchFamily="18" charset="0"/>
              </a:rPr>
              <a:t>утверждается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alibri (Основной текст)"/>
                <a:cs typeface="Times New Roman" panose="02020603050405020304" pitchFamily="18" charset="0"/>
              </a:rPr>
              <a:t> совместным приказом Министерства просвещения Российской Федерации и Федеральной службы по надзору в сфере образования и науки</a:t>
            </a:r>
          </a:p>
          <a:p>
            <a:pPr marL="0" indent="0" algn="ctr">
              <a:buNone/>
            </a:pPr>
            <a:r>
              <a:rPr lang="ru-RU" sz="4300" b="1" dirty="0" smtClean="0">
                <a:solidFill>
                  <a:schemeClr val="accent1">
                    <a:lumMod val="50000"/>
                  </a:schemeClr>
                </a:solidFill>
                <a:latin typeface="Calibri (Основной текст)"/>
                <a:cs typeface="Times New Roman" panose="02020603050405020304" pitchFamily="18" charset="0"/>
              </a:rPr>
              <a:t>Проект</a:t>
            </a:r>
            <a:endParaRPr lang="en-US" sz="4300" b="1" dirty="0" smtClean="0">
              <a:solidFill>
                <a:schemeClr val="accent1">
                  <a:lumMod val="50000"/>
                </a:schemeClr>
              </a:solidFill>
              <a:latin typeface="Calibri (Основной текст)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alibri (Основной текст)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Calibri (Основной текст)"/>
                <a:cs typeface="Times New Roman" panose="02020603050405020304" pitchFamily="18" charset="0"/>
              </a:rPr>
              <a:t>Приказа Министерства просвещения РФ и Федеральной службы по надзору в сфере образования и науки "Об утверждении единого расписания и продолжительности проведения единого государственного экзамена по каждому учебному предмету, требований к использованию средств обучения и воспитания при его проведении в 2022 году"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Calibri (Основной текст)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  <a:latin typeface="Calibri (Основной текст)"/>
                <a:cs typeface="Times New Roman" panose="02020603050405020304" pitchFamily="18" charset="0"/>
              </a:rPr>
            </a:b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Calibri (Основной текст)"/>
                <a:cs typeface="Times New Roman" panose="02020603050405020304" pitchFamily="18" charset="0"/>
              </a:rPr>
              <a:t>(подготовлен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  <a:latin typeface="Calibri (Основной текст)"/>
                <a:cs typeface="Times New Roman" panose="02020603050405020304" pitchFamily="18" charset="0"/>
              </a:rPr>
              <a:t>Минпросвещения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Calibri (Основной текст)"/>
                <a:cs typeface="Times New Roman" panose="02020603050405020304" pitchFamily="18" charset="0"/>
              </a:rPr>
              <a:t> России 01.10.2021 г.)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Calibri (Основной текст)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4663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725400" cy="715803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19274" y="1166813"/>
            <a:ext cx="10515600" cy="1100138"/>
          </a:xfrm>
        </p:spPr>
        <p:txBody>
          <a:bodyPr/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ПРОЕКТ </a:t>
            </a: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ДОСРОЧНЫЙ ПЕРИОД</a:t>
            </a:r>
            <a:endParaRPr lang="ru-RU" sz="3200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90625" y="2597150"/>
            <a:ext cx="11144249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rgbClr val="C00000"/>
                </a:solidFill>
              </a:rPr>
              <a:t>21 марта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(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понедельник) – география, литература, химия; </a:t>
            </a: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rgbClr val="C00000"/>
                </a:solidFill>
              </a:rPr>
              <a:t>24 марта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(четверг) – русский язык; </a:t>
            </a: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rgbClr val="C00000"/>
                </a:solidFill>
              </a:rPr>
              <a:t>28 марта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(понедельник)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– ЕГЭ по математике базового уровня, ЕГЭ по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математике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профильного уровня; </a:t>
            </a: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rgbClr val="C00000"/>
                </a:solidFill>
              </a:rPr>
              <a:t>31 </a:t>
            </a:r>
            <a:r>
              <a:rPr lang="ru-RU" b="1" dirty="0">
                <a:solidFill>
                  <a:srgbClr val="C00000"/>
                </a:solidFill>
              </a:rPr>
              <a:t>марта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(четверг) – иностранные языки (за исключением раздела «Говорение»), история, физика; </a:t>
            </a: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rgbClr val="C00000"/>
                </a:solidFill>
              </a:rPr>
              <a:t>1 </a:t>
            </a:r>
            <a:r>
              <a:rPr lang="ru-RU" b="1" dirty="0">
                <a:solidFill>
                  <a:srgbClr val="C00000"/>
                </a:solidFill>
              </a:rPr>
              <a:t>апреля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(пятница) – иностранные языки (раздел «Говорение»); </a:t>
            </a: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rgbClr val="C00000"/>
                </a:solidFill>
              </a:rPr>
              <a:t>4 </a:t>
            </a:r>
            <a:r>
              <a:rPr lang="ru-RU" b="1" dirty="0">
                <a:solidFill>
                  <a:srgbClr val="C00000"/>
                </a:solidFill>
              </a:rPr>
              <a:t>апреля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(понедельник) – информатика; </a:t>
            </a: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rgbClr val="C00000"/>
                </a:solidFill>
              </a:rPr>
              <a:t>7 </a:t>
            </a:r>
            <a:r>
              <a:rPr lang="ru-RU" b="1" dirty="0">
                <a:solidFill>
                  <a:srgbClr val="C00000"/>
                </a:solidFill>
              </a:rPr>
              <a:t>апреля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(четверг) – обществознание, биология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;</a:t>
            </a:r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14158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757</TotalTime>
  <Words>1418</Words>
  <Application>Microsoft Office PowerPoint</Application>
  <PresentationFormat>Широкоэкранный</PresentationFormat>
  <Paragraphs>232</Paragraphs>
  <Slides>34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42" baseType="lpstr">
      <vt:lpstr>Arial</vt:lpstr>
      <vt:lpstr>Arial Black</vt:lpstr>
      <vt:lpstr>Calibri</vt:lpstr>
      <vt:lpstr>Calibri (Основной текст)</vt:lpstr>
      <vt:lpstr>Calibri Light</vt:lpstr>
      <vt:lpstr>TCalibri (Основной текст)</vt:lpstr>
      <vt:lpstr>Times New Roman</vt:lpstr>
      <vt:lpstr>Тема Office</vt:lpstr>
      <vt:lpstr>ЕГЭ – 2022 ЧТО НЕОБХОДИМО ЗНАТЬ</vt:lpstr>
      <vt:lpstr>НОРМАТИВНАЯ БАЗА ПРОВЕДЕНИЯ ЕГЭ</vt:lpstr>
      <vt:lpstr>ОБЩИЕ СВЕДЕНИЯ</vt:lpstr>
      <vt:lpstr>ОБЩИЕ СВЕДЕНИЯ</vt:lpstr>
      <vt:lpstr>ОБЩИЕ СВЕДЕНИЯ</vt:lpstr>
      <vt:lpstr>ОБЩИЕ СВЕДЕНИЯ</vt:lpstr>
      <vt:lpstr>ОБЩИЕ СВЕДЕНИЯ</vt:lpstr>
      <vt:lpstr>СРОКИ ПРОВЕДЕНИЯ ЭКЗАМЕНОВ</vt:lpstr>
      <vt:lpstr>ПРОЕКТ ДОСРОЧНЫЙ ПЕРИОД</vt:lpstr>
      <vt:lpstr>ПРОЕКТ ОСНОВНОЙ ПЕРИОД</vt:lpstr>
      <vt:lpstr>ПРОЕКТ РЕЗЕРВНЫЕ ДНИ ОСНОВНОГО ПЕРИОДА</vt:lpstr>
      <vt:lpstr>ПРОЕКТ ДОПОЛНИТЕЛЬНЫЙ ПЕРИОД</vt:lpstr>
      <vt:lpstr>ПРОДОЛЖИТЕЛЬНОСТЬ ПРОВЕДЕНИЯ ЕГЭ</vt:lpstr>
      <vt:lpstr>МИНИМАЛЬНОЕ КОЛИЧЕСТВО БАЛЛОВ ДЛЯ ПОЛУЧЕНИЯ АТТЕСТАТА</vt:lpstr>
      <vt:lpstr>МИНИМАЛЬНОЕ КОЛИЧЕСТВО БАЛЛОВ ДЛЯ ПОСТУПЛЕНИЯ В ВУЗ</vt:lpstr>
      <vt:lpstr>РЕГИСТРАЦИЯ НА УЧАСТИЕ В ГИА</vt:lpstr>
      <vt:lpstr>ПРОВЕДЕНИЕ ЭКЗАМЕНА</vt:lpstr>
      <vt:lpstr>ПРОВЕДЕНИЕ ЭКЗАМЕНА</vt:lpstr>
      <vt:lpstr>ПРОВЕДЕНИЕ ЭКЗАМЕНА</vt:lpstr>
      <vt:lpstr>ПРОВЕДЕНИЕ ЭКЗАМЕНА</vt:lpstr>
      <vt:lpstr>ПРОВЕДЕНИЕ ЭКЗАМЕНА</vt:lpstr>
      <vt:lpstr>В ДЕНЬ ПРОВЕДЕНИЕ ЭКЗАМЕНА</vt:lpstr>
      <vt:lpstr>В ДЕНЬ ПРОВЕДЕНИЕ ЭКЗАМЕНА</vt:lpstr>
      <vt:lpstr>В ДЕНЬ ПРОВЕДЕНИЕ ЭКЗАМЕНА</vt:lpstr>
      <vt:lpstr>В ДЕНЬ ПРОВЕДЕНИЕ ЭКЗАМЕНА</vt:lpstr>
      <vt:lpstr>В ДЕНЬ ПРОВЕДЕНИЕ ЭКЗАМЕНА</vt:lpstr>
      <vt:lpstr>В ДЕНЬ ПРОВЕДЕНИЕ ЭКЗАМЕНА</vt:lpstr>
      <vt:lpstr>ОЗНАКОМЛЕНИЕ УЧАСТНИКОВ С РЕЗУЛЬТАТАМИ</vt:lpstr>
      <vt:lpstr>ОЗНАКОМЛЕНИЕ УЧАСТНИКОВ С РЕЗУЛЬТАТАМИ</vt:lpstr>
      <vt:lpstr>ОЗНАКОМЛЕНИЕ УЧАСТНИКОВ С РЕЗУЛЬТАТАМИ</vt:lpstr>
      <vt:lpstr>ПРИЕМ И РАССМОТРЕНИЕ АПЕЛЛЯЦИЙ</vt:lpstr>
      <vt:lpstr>ПОЛУЧЕНИЕ АТТЕСТАТА</vt:lpstr>
      <vt:lpstr>ПРАВИЛА ВУЗа</vt:lpstr>
      <vt:lpstr>СПАСИБО ЗА ВНИМАНИЕ!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Tatiana Koshenko</dc:creator>
  <cp:lastModifiedBy>Tatiana Koshenko</cp:lastModifiedBy>
  <cp:revision>164</cp:revision>
  <cp:lastPrinted>2019-01-17T23:07:50Z</cp:lastPrinted>
  <dcterms:created xsi:type="dcterms:W3CDTF">2018-11-22T21:45:25Z</dcterms:created>
  <dcterms:modified xsi:type="dcterms:W3CDTF">2021-12-09T02:26:35Z</dcterms:modified>
</cp:coreProperties>
</file>